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0FB"/>
    <a:srgbClr val="010000"/>
    <a:srgbClr val="FFA751"/>
    <a:srgbClr val="9BBB59"/>
    <a:srgbClr val="39B0D4"/>
    <a:srgbClr val="727272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08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BA551-7049-42EB-8249-16851A439AE0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6EF59F2-DEA9-40D7-9665-AD6E19565F78}">
      <dgm:prSet phldrT="[Text]" custT="1"/>
      <dgm:spPr/>
      <dgm:t>
        <a:bodyPr/>
        <a:lstStyle/>
        <a:p>
          <a:pPr algn="ctr"/>
          <a:r>
            <a:rPr lang="en-US" sz="1600" dirty="0">
              <a:solidFill>
                <a:srgbClr val="FFFF00"/>
              </a:solidFill>
            </a:rPr>
            <a:t>Comprehensive healthcare ecosystem</a:t>
          </a:r>
          <a:endParaRPr lang="en-IN" sz="1600" dirty="0">
            <a:solidFill>
              <a:srgbClr val="FFFF00"/>
            </a:solidFill>
          </a:endParaRPr>
        </a:p>
      </dgm:t>
    </dgm:pt>
    <dgm:pt modelId="{A7B7503F-1145-4AF8-80CB-6F578134007F}" type="parTrans" cxnId="{5D71E27D-9411-4E56-AF3F-74699DA5B36A}">
      <dgm:prSet/>
      <dgm:spPr/>
      <dgm:t>
        <a:bodyPr/>
        <a:lstStyle/>
        <a:p>
          <a:endParaRPr lang="en-IN" sz="1400"/>
        </a:p>
      </dgm:t>
    </dgm:pt>
    <dgm:pt modelId="{66F9D054-7EA3-4F49-96CA-B29117AA886E}" type="sibTrans" cxnId="{5D71E27D-9411-4E56-AF3F-74699DA5B36A}">
      <dgm:prSet/>
      <dgm:spPr/>
      <dgm:t>
        <a:bodyPr/>
        <a:lstStyle/>
        <a:p>
          <a:endParaRPr lang="en-IN" sz="1400"/>
        </a:p>
      </dgm:t>
    </dgm:pt>
    <dgm:pt modelId="{808EED74-299B-4213-AA4B-418905A3247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1400" dirty="0"/>
            <a:t>  </a:t>
          </a:r>
          <a:r>
            <a:rPr lang="en-US" sz="14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HealthGuard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is a robust application that connects patients, HW, and doctors. It aims to close  healthcare gap in rural areas. It has an ML model that provides constant care</a:t>
          </a:r>
          <a:endParaRPr lang="en-IN" sz="1400" dirty="0"/>
        </a:p>
      </dgm:t>
    </dgm:pt>
    <dgm:pt modelId="{8EA78F36-4B28-4AFE-84EB-D4CF19131C8D}" type="parTrans" cxnId="{23199712-9AE4-4E81-B2BD-9FA351A42867}">
      <dgm:prSet/>
      <dgm:spPr/>
      <dgm:t>
        <a:bodyPr/>
        <a:lstStyle/>
        <a:p>
          <a:endParaRPr lang="en-IN" sz="1400"/>
        </a:p>
      </dgm:t>
    </dgm:pt>
    <dgm:pt modelId="{89FEFABF-5C78-47A1-A26F-EED4393B4F81}" type="sibTrans" cxnId="{23199712-9AE4-4E81-B2BD-9FA351A42867}">
      <dgm:prSet/>
      <dgm:spPr/>
      <dgm:t>
        <a:bodyPr/>
        <a:lstStyle/>
        <a:p>
          <a:endParaRPr lang="en-IN" sz="1400"/>
        </a:p>
      </dgm:t>
    </dgm:pt>
    <dgm:pt modelId="{203A5109-BFFC-4E5A-887B-A440C83D11DD}">
      <dgm:prSet phldrT="[Text]" custT="1"/>
      <dgm:spPr/>
      <dgm:t>
        <a:bodyPr/>
        <a:lstStyle/>
        <a:p>
          <a:pPr algn="ctr"/>
          <a:r>
            <a:rPr lang="en-IN" sz="1600" dirty="0">
              <a:solidFill>
                <a:srgbClr val="FFFF00"/>
              </a:solidFill>
            </a:rPr>
            <a:t>Low Tech  communication</a:t>
          </a:r>
        </a:p>
      </dgm:t>
    </dgm:pt>
    <dgm:pt modelId="{06A9D995-1A3E-43C2-A625-8BE201F027D2}" type="parTrans" cxnId="{7448AF61-BE95-4126-BFC0-2CB757704639}">
      <dgm:prSet/>
      <dgm:spPr/>
      <dgm:t>
        <a:bodyPr/>
        <a:lstStyle/>
        <a:p>
          <a:endParaRPr lang="en-IN" sz="1400"/>
        </a:p>
      </dgm:t>
    </dgm:pt>
    <dgm:pt modelId="{2341353B-8D20-4160-9781-F87626718E53}" type="sibTrans" cxnId="{7448AF61-BE95-4126-BFC0-2CB757704639}">
      <dgm:prSet/>
      <dgm:spPr/>
      <dgm:t>
        <a:bodyPr/>
        <a:lstStyle/>
        <a:p>
          <a:endParaRPr lang="en-IN" sz="1400"/>
        </a:p>
      </dgm:t>
    </dgm:pt>
    <dgm:pt modelId="{20250EE1-AA31-4049-BFD6-7A59051255B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IN" sz="1400" dirty="0"/>
            <a:t>  </a:t>
          </a:r>
          <a:r>
            <a:rPr lang="en-US" sz="1400" dirty="0"/>
            <a:t>Implements </a:t>
          </a:r>
          <a:r>
            <a:rPr lang="en-US" sz="1400" b="1" dirty="0"/>
            <a:t>SMS/WhatsApp and video </a:t>
          </a:r>
          <a:r>
            <a:rPr lang="en-US" sz="1400" dirty="0"/>
            <a:t>for communication. This validates low-tech accessibility and real-time interaction for all rural users.</a:t>
          </a:r>
          <a:endParaRPr lang="en-IN" sz="1400" dirty="0"/>
        </a:p>
      </dgm:t>
    </dgm:pt>
    <dgm:pt modelId="{92E16B51-4E41-489B-A0C0-8AA9E4404920}" type="parTrans" cxnId="{EF9FF99D-57AE-40AA-AED6-0FDAB5C65DB7}">
      <dgm:prSet/>
      <dgm:spPr/>
      <dgm:t>
        <a:bodyPr/>
        <a:lstStyle/>
        <a:p>
          <a:endParaRPr lang="en-IN" sz="1400"/>
        </a:p>
      </dgm:t>
    </dgm:pt>
    <dgm:pt modelId="{1EF265A6-483E-4388-A21E-C7594147D413}" type="sibTrans" cxnId="{EF9FF99D-57AE-40AA-AED6-0FDAB5C65DB7}">
      <dgm:prSet/>
      <dgm:spPr/>
      <dgm:t>
        <a:bodyPr/>
        <a:lstStyle/>
        <a:p>
          <a:endParaRPr lang="en-IN" sz="1400"/>
        </a:p>
      </dgm:t>
    </dgm:pt>
    <dgm:pt modelId="{E4D3746A-1B82-42F5-BC84-4FC76B8D89C9}">
      <dgm:prSet phldrT="[Text]" custT="1"/>
      <dgm:spPr/>
      <dgm:t>
        <a:bodyPr/>
        <a:lstStyle/>
        <a:p>
          <a:pPr algn="ctr"/>
          <a:r>
            <a:rPr lang="en-IN" sz="1600" dirty="0">
              <a:solidFill>
                <a:srgbClr val="FFFF00"/>
              </a:solidFill>
            </a:rPr>
            <a:t>AI-Powered Symptom Triage</a:t>
          </a:r>
        </a:p>
      </dgm:t>
    </dgm:pt>
    <dgm:pt modelId="{F7056387-1CAA-459F-BC4B-4BF9D9216A52}" type="parTrans" cxnId="{011100E7-119D-458D-A137-9A90C88AFECB}">
      <dgm:prSet/>
      <dgm:spPr/>
      <dgm:t>
        <a:bodyPr/>
        <a:lstStyle/>
        <a:p>
          <a:endParaRPr lang="en-IN" sz="1400"/>
        </a:p>
      </dgm:t>
    </dgm:pt>
    <dgm:pt modelId="{7A817986-AA6A-4455-B719-44516157CEB9}" type="sibTrans" cxnId="{011100E7-119D-458D-A137-9A90C88AFECB}">
      <dgm:prSet/>
      <dgm:spPr/>
      <dgm:t>
        <a:bodyPr/>
        <a:lstStyle/>
        <a:p>
          <a:endParaRPr lang="en-IN" sz="1400"/>
        </a:p>
      </dgm:t>
    </dgm:pt>
    <dgm:pt modelId="{EEF0DF20-E5DA-4EDF-9D47-221DB0CE446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1400" dirty="0"/>
            <a:t> System will use a trained </a:t>
          </a:r>
          <a:r>
            <a:rPr lang="en-US" sz="1400" b="1" dirty="0"/>
            <a:t>ML</a:t>
          </a:r>
          <a:r>
            <a:rPr lang="en-US" sz="1400" dirty="0"/>
            <a:t> model on health data to predict the  common diseases based on reported symptoms. It will flag high-risk cases for immediate attention.</a:t>
          </a:r>
          <a:endParaRPr lang="en-IN" sz="1400" dirty="0"/>
        </a:p>
      </dgm:t>
    </dgm:pt>
    <dgm:pt modelId="{C160067A-16CE-4F1A-8985-C0D64DA11E9D}" type="parTrans" cxnId="{C711D214-1761-4FF3-8C83-AE7E2FD89E00}">
      <dgm:prSet/>
      <dgm:spPr/>
      <dgm:t>
        <a:bodyPr/>
        <a:lstStyle/>
        <a:p>
          <a:endParaRPr lang="en-IN" sz="1400"/>
        </a:p>
      </dgm:t>
    </dgm:pt>
    <dgm:pt modelId="{DF5BBB7A-3476-4C39-A692-70ADBFF04F1C}" type="sibTrans" cxnId="{C711D214-1761-4FF3-8C83-AE7E2FD89E00}">
      <dgm:prSet/>
      <dgm:spPr/>
      <dgm:t>
        <a:bodyPr/>
        <a:lstStyle/>
        <a:p>
          <a:endParaRPr lang="en-IN" sz="1400"/>
        </a:p>
      </dgm:t>
    </dgm:pt>
    <dgm:pt modelId="{9F6F0187-61BC-466C-8CB3-4A1A798615D1}" type="pres">
      <dgm:prSet presAssocID="{807BA551-7049-42EB-8249-16851A439AE0}" presName="diagram" presStyleCnt="0">
        <dgm:presLayoutVars>
          <dgm:dir/>
          <dgm:animLvl val="lvl"/>
          <dgm:resizeHandles val="exact"/>
        </dgm:presLayoutVars>
      </dgm:prSet>
      <dgm:spPr/>
    </dgm:pt>
    <dgm:pt modelId="{025FB245-34BF-427F-A282-4B5FF7DCAFD0}" type="pres">
      <dgm:prSet presAssocID="{06EF59F2-DEA9-40D7-9665-AD6E19565F78}" presName="compNode" presStyleCnt="0"/>
      <dgm:spPr/>
    </dgm:pt>
    <dgm:pt modelId="{E0448D61-0FBB-48B4-BBFF-6B4B66017897}" type="pres">
      <dgm:prSet presAssocID="{06EF59F2-DEA9-40D7-9665-AD6E19565F78}" presName="childRect" presStyleLbl="bgAcc1" presStyleIdx="0" presStyleCnt="3" custLinFactNeighborX="-327" custLinFactNeighborY="897">
        <dgm:presLayoutVars>
          <dgm:bulletEnabled val="1"/>
        </dgm:presLayoutVars>
      </dgm:prSet>
      <dgm:spPr/>
    </dgm:pt>
    <dgm:pt modelId="{2F83834C-08CE-4C49-A7C5-7421C61EFEFD}" type="pres">
      <dgm:prSet presAssocID="{06EF59F2-DEA9-40D7-9665-AD6E19565F7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90BF2E3-A656-446B-AB67-1DAAA5C187DB}" type="pres">
      <dgm:prSet presAssocID="{06EF59F2-DEA9-40D7-9665-AD6E19565F78}" presName="parentRect" presStyleLbl="alignNode1" presStyleIdx="0" presStyleCnt="3"/>
      <dgm:spPr/>
    </dgm:pt>
    <dgm:pt modelId="{FC17AE29-A935-4C07-8F28-3A34E9E848E6}" type="pres">
      <dgm:prSet presAssocID="{06EF59F2-DEA9-40D7-9665-AD6E19565F78}" presName="adorn" presStyleLbl="fgAccFollowNode1" presStyleIdx="0" presStyleCnt="3"/>
      <dgm:spPr>
        <a:blipFill>
          <a:blip xmlns:r="http://schemas.openxmlformats.org/officeDocument/2006/relationships" r:embed="rId1">
            <a:duotone>
              <a:schemeClr val="accent3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6000" r="-36000"/>
          </a:stretch>
        </a:blipFill>
      </dgm:spPr>
    </dgm:pt>
    <dgm:pt modelId="{57D8328B-D52A-4B28-BF38-D3D4653BFE98}" type="pres">
      <dgm:prSet presAssocID="{66F9D054-7EA3-4F49-96CA-B29117AA886E}" presName="sibTrans" presStyleLbl="sibTrans2D1" presStyleIdx="0" presStyleCnt="0"/>
      <dgm:spPr/>
    </dgm:pt>
    <dgm:pt modelId="{816DA013-8BB7-41F1-993D-211F6E1FF8C2}" type="pres">
      <dgm:prSet presAssocID="{203A5109-BFFC-4E5A-887B-A440C83D11DD}" presName="compNode" presStyleCnt="0"/>
      <dgm:spPr/>
    </dgm:pt>
    <dgm:pt modelId="{55152D2D-3D10-4329-B39E-E53FB0076425}" type="pres">
      <dgm:prSet presAssocID="{203A5109-BFFC-4E5A-887B-A440C83D11DD}" presName="childRect" presStyleLbl="bgAcc1" presStyleIdx="1" presStyleCnt="3">
        <dgm:presLayoutVars>
          <dgm:bulletEnabled val="1"/>
        </dgm:presLayoutVars>
      </dgm:prSet>
      <dgm:spPr/>
    </dgm:pt>
    <dgm:pt modelId="{49D71AEC-7749-486B-8C02-4D9F28DE5B38}" type="pres">
      <dgm:prSet presAssocID="{203A5109-BFFC-4E5A-887B-A440C83D11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C918BAF-6F09-4021-A849-B3967925985E}" type="pres">
      <dgm:prSet presAssocID="{203A5109-BFFC-4E5A-887B-A440C83D11DD}" presName="parentRect" presStyleLbl="alignNode1" presStyleIdx="1" presStyleCnt="3"/>
      <dgm:spPr/>
    </dgm:pt>
    <dgm:pt modelId="{5FC99E48-5A0D-4D3B-ABE3-E687D2BD5A19}" type="pres">
      <dgm:prSet presAssocID="{203A5109-BFFC-4E5A-887B-A440C83D11DD}" presName="adorn" presStyleLbl="fgAccFollowNode1" presStyleIdx="1" presStyleCnt="3"/>
      <dgm:spPr>
        <a:blipFill>
          <a:blip xmlns:r="http://schemas.openxmlformats.org/officeDocument/2006/relationships" r:embed="rId2">
            <a:duotone>
              <a:schemeClr val="accent3">
                <a:alpha val="90000"/>
                <a:hueOff val="5358427"/>
                <a:satOff val="-6896"/>
                <a:lumOff val="-537"/>
                <a:alphaOff val="0"/>
                <a:shade val="20000"/>
                <a:satMod val="200000"/>
              </a:schemeClr>
              <a:schemeClr val="accent3">
                <a:alpha val="90000"/>
                <a:hueOff val="5358427"/>
                <a:satOff val="-6896"/>
                <a:lumOff val="-537"/>
                <a:alphaOff val="0"/>
                <a:tint val="12000"/>
                <a:satMod val="190000"/>
              </a:schemeClr>
            </a:duotone>
          </a:blip>
          <a:srcRect/>
          <a:stretch>
            <a:fillRect l="-34000" r="-34000"/>
          </a:stretch>
        </a:blipFill>
      </dgm:spPr>
    </dgm:pt>
    <dgm:pt modelId="{DCD9BBB5-B795-44EB-B14F-535640F3D401}" type="pres">
      <dgm:prSet presAssocID="{2341353B-8D20-4160-9781-F87626718E53}" presName="sibTrans" presStyleLbl="sibTrans2D1" presStyleIdx="0" presStyleCnt="0"/>
      <dgm:spPr/>
    </dgm:pt>
    <dgm:pt modelId="{75B3410A-CD6A-4A0D-AFB0-8ECEB3662E83}" type="pres">
      <dgm:prSet presAssocID="{E4D3746A-1B82-42F5-BC84-4FC76B8D89C9}" presName="compNode" presStyleCnt="0"/>
      <dgm:spPr/>
    </dgm:pt>
    <dgm:pt modelId="{C21317E3-DA3F-4F96-A86C-E46693A828E0}" type="pres">
      <dgm:prSet presAssocID="{E4D3746A-1B82-42F5-BC84-4FC76B8D89C9}" presName="childRect" presStyleLbl="bgAcc1" presStyleIdx="2" presStyleCnt="3" custScaleX="104883" custScaleY="103203" custLinFactNeighborX="454">
        <dgm:presLayoutVars>
          <dgm:bulletEnabled val="1"/>
        </dgm:presLayoutVars>
      </dgm:prSet>
      <dgm:spPr/>
    </dgm:pt>
    <dgm:pt modelId="{211A1C48-62FC-4ECE-8652-19842F70DA77}" type="pres">
      <dgm:prSet presAssocID="{E4D3746A-1B82-42F5-BC84-4FC76B8D89C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364EAB2-EC2B-4D24-9F13-B66987013F32}" type="pres">
      <dgm:prSet presAssocID="{E4D3746A-1B82-42F5-BC84-4FC76B8D89C9}" presName="parentRect" presStyleLbl="alignNode1" presStyleIdx="2" presStyleCnt="3"/>
      <dgm:spPr/>
    </dgm:pt>
    <dgm:pt modelId="{0F351AFD-9EA5-471A-B0A8-186ACC416CD8}" type="pres">
      <dgm:prSet presAssocID="{E4D3746A-1B82-42F5-BC84-4FC76B8D89C9}" presName="adorn" presStyleLbl="fgAccFollowNode1" presStyleIdx="2" presStyleCnt="3"/>
      <dgm:spPr>
        <a:blipFill>
          <a:blip xmlns:r="http://schemas.openxmlformats.org/officeDocument/2006/relationships" r:embed="rId3">
            <a:duotone>
              <a:schemeClr val="accent3">
                <a:alpha val="90000"/>
                <a:hueOff val="10716854"/>
                <a:satOff val="-13793"/>
                <a:lumOff val="-1075"/>
                <a:alphaOff val="0"/>
                <a:shade val="20000"/>
                <a:satMod val="200000"/>
              </a:schemeClr>
              <a:schemeClr val="accent3">
                <a:alpha val="90000"/>
                <a:hueOff val="10716854"/>
                <a:satOff val="-13793"/>
                <a:lumOff val="-1075"/>
                <a:alphaOff val="0"/>
                <a:tint val="12000"/>
                <a:satMod val="190000"/>
              </a:schemeClr>
            </a:duotone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CPU with binary numbers and blueprint"/>
        </a:ext>
      </dgm:extLst>
    </dgm:pt>
  </dgm:ptLst>
  <dgm:cxnLst>
    <dgm:cxn modelId="{44906B04-03E8-4FB4-9675-5FA089E8FD0D}" type="presOf" srcId="{807BA551-7049-42EB-8249-16851A439AE0}" destId="{9F6F0187-61BC-466C-8CB3-4A1A798615D1}" srcOrd="0" destOrd="0" presId="urn:microsoft.com/office/officeart/2005/8/layout/bList2"/>
    <dgm:cxn modelId="{23199712-9AE4-4E81-B2BD-9FA351A42867}" srcId="{06EF59F2-DEA9-40D7-9665-AD6E19565F78}" destId="{808EED74-299B-4213-AA4B-418905A32471}" srcOrd="0" destOrd="0" parTransId="{8EA78F36-4B28-4AFE-84EB-D4CF19131C8D}" sibTransId="{89FEFABF-5C78-47A1-A26F-EED4393B4F81}"/>
    <dgm:cxn modelId="{C711D214-1761-4FF3-8C83-AE7E2FD89E00}" srcId="{E4D3746A-1B82-42F5-BC84-4FC76B8D89C9}" destId="{EEF0DF20-E5DA-4EDF-9D47-221DB0CE4467}" srcOrd="0" destOrd="0" parTransId="{C160067A-16CE-4F1A-8985-C0D64DA11E9D}" sibTransId="{DF5BBB7A-3476-4C39-A692-70ADBFF04F1C}"/>
    <dgm:cxn modelId="{C166A531-CDCB-41C6-8AA4-E3B32B908DE8}" type="presOf" srcId="{66F9D054-7EA3-4F49-96CA-B29117AA886E}" destId="{57D8328B-D52A-4B28-BF38-D3D4653BFE98}" srcOrd="0" destOrd="0" presId="urn:microsoft.com/office/officeart/2005/8/layout/bList2"/>
    <dgm:cxn modelId="{E6000336-F82F-4F88-B0FA-51B9AC92C833}" type="presOf" srcId="{EEF0DF20-E5DA-4EDF-9D47-221DB0CE4467}" destId="{C21317E3-DA3F-4F96-A86C-E46693A828E0}" srcOrd="0" destOrd="0" presId="urn:microsoft.com/office/officeart/2005/8/layout/bList2"/>
    <dgm:cxn modelId="{FCCA425F-22A4-4EB8-B3CE-6428119F10C7}" type="presOf" srcId="{203A5109-BFFC-4E5A-887B-A440C83D11DD}" destId="{CC918BAF-6F09-4021-A849-B3967925985E}" srcOrd="1" destOrd="0" presId="urn:microsoft.com/office/officeart/2005/8/layout/bList2"/>
    <dgm:cxn modelId="{7448AF61-BE95-4126-BFC0-2CB757704639}" srcId="{807BA551-7049-42EB-8249-16851A439AE0}" destId="{203A5109-BFFC-4E5A-887B-A440C83D11DD}" srcOrd="1" destOrd="0" parTransId="{06A9D995-1A3E-43C2-A625-8BE201F027D2}" sibTransId="{2341353B-8D20-4160-9781-F87626718E53}"/>
    <dgm:cxn modelId="{77481442-B7EF-4535-89F1-78E27B50B1E7}" type="presOf" srcId="{E4D3746A-1B82-42F5-BC84-4FC76B8D89C9}" destId="{4364EAB2-EC2B-4D24-9F13-B66987013F32}" srcOrd="1" destOrd="0" presId="urn:microsoft.com/office/officeart/2005/8/layout/bList2"/>
    <dgm:cxn modelId="{4DE4EF44-0FF0-4D59-8267-9ACF0B511369}" type="presOf" srcId="{E4D3746A-1B82-42F5-BC84-4FC76B8D89C9}" destId="{211A1C48-62FC-4ECE-8652-19842F70DA77}" srcOrd="0" destOrd="0" presId="urn:microsoft.com/office/officeart/2005/8/layout/bList2"/>
    <dgm:cxn modelId="{10B1034E-9AFE-4D2A-B7AE-A2CDECCA2B30}" type="presOf" srcId="{203A5109-BFFC-4E5A-887B-A440C83D11DD}" destId="{49D71AEC-7749-486B-8C02-4D9F28DE5B38}" srcOrd="0" destOrd="0" presId="urn:microsoft.com/office/officeart/2005/8/layout/bList2"/>
    <dgm:cxn modelId="{D1DB3C75-F0EC-4E1E-BA9A-ABCD073F624F}" type="presOf" srcId="{06EF59F2-DEA9-40D7-9665-AD6E19565F78}" destId="{690BF2E3-A656-446B-AB67-1DAAA5C187DB}" srcOrd="1" destOrd="0" presId="urn:microsoft.com/office/officeart/2005/8/layout/bList2"/>
    <dgm:cxn modelId="{EDC40078-C99F-4A19-A73C-03EE552FD03C}" type="presOf" srcId="{2341353B-8D20-4160-9781-F87626718E53}" destId="{DCD9BBB5-B795-44EB-B14F-535640F3D401}" srcOrd="0" destOrd="0" presId="urn:microsoft.com/office/officeart/2005/8/layout/bList2"/>
    <dgm:cxn modelId="{5D71E27D-9411-4E56-AF3F-74699DA5B36A}" srcId="{807BA551-7049-42EB-8249-16851A439AE0}" destId="{06EF59F2-DEA9-40D7-9665-AD6E19565F78}" srcOrd="0" destOrd="0" parTransId="{A7B7503F-1145-4AF8-80CB-6F578134007F}" sibTransId="{66F9D054-7EA3-4F49-96CA-B29117AA886E}"/>
    <dgm:cxn modelId="{EF9FF99D-57AE-40AA-AED6-0FDAB5C65DB7}" srcId="{203A5109-BFFC-4E5A-887B-A440C83D11DD}" destId="{20250EE1-AA31-4049-BFD6-7A59051255BB}" srcOrd="0" destOrd="0" parTransId="{92E16B51-4E41-489B-A0C0-8AA9E4404920}" sibTransId="{1EF265A6-483E-4388-A21E-C7594147D413}"/>
    <dgm:cxn modelId="{170CDBA9-0F93-4DE0-BB63-34D2026D2011}" type="presOf" srcId="{20250EE1-AA31-4049-BFD6-7A59051255BB}" destId="{55152D2D-3D10-4329-B39E-E53FB0076425}" srcOrd="0" destOrd="0" presId="urn:microsoft.com/office/officeart/2005/8/layout/bList2"/>
    <dgm:cxn modelId="{2E2879BE-A717-4ED8-83C1-0C603DA6C024}" type="presOf" srcId="{808EED74-299B-4213-AA4B-418905A32471}" destId="{E0448D61-0FBB-48B4-BBFF-6B4B66017897}" srcOrd="0" destOrd="0" presId="urn:microsoft.com/office/officeart/2005/8/layout/bList2"/>
    <dgm:cxn modelId="{17A2ACE2-5D87-4DAB-B6B7-3072A9071B80}" type="presOf" srcId="{06EF59F2-DEA9-40D7-9665-AD6E19565F78}" destId="{2F83834C-08CE-4C49-A7C5-7421C61EFEFD}" srcOrd="0" destOrd="0" presId="urn:microsoft.com/office/officeart/2005/8/layout/bList2"/>
    <dgm:cxn modelId="{011100E7-119D-458D-A137-9A90C88AFECB}" srcId="{807BA551-7049-42EB-8249-16851A439AE0}" destId="{E4D3746A-1B82-42F5-BC84-4FC76B8D89C9}" srcOrd="2" destOrd="0" parTransId="{F7056387-1CAA-459F-BC4B-4BF9D9216A52}" sibTransId="{7A817986-AA6A-4455-B719-44516157CEB9}"/>
    <dgm:cxn modelId="{6703C2D2-0A25-477A-88A3-981C8AF9A722}" type="presParOf" srcId="{9F6F0187-61BC-466C-8CB3-4A1A798615D1}" destId="{025FB245-34BF-427F-A282-4B5FF7DCAFD0}" srcOrd="0" destOrd="0" presId="urn:microsoft.com/office/officeart/2005/8/layout/bList2"/>
    <dgm:cxn modelId="{14D50AA8-35E5-4EA9-81BA-3E776B215DD2}" type="presParOf" srcId="{025FB245-34BF-427F-A282-4B5FF7DCAFD0}" destId="{E0448D61-0FBB-48B4-BBFF-6B4B66017897}" srcOrd="0" destOrd="0" presId="urn:microsoft.com/office/officeart/2005/8/layout/bList2"/>
    <dgm:cxn modelId="{CE31233A-C4BF-47B3-B088-C19346A3C3B9}" type="presParOf" srcId="{025FB245-34BF-427F-A282-4B5FF7DCAFD0}" destId="{2F83834C-08CE-4C49-A7C5-7421C61EFEFD}" srcOrd="1" destOrd="0" presId="urn:microsoft.com/office/officeart/2005/8/layout/bList2"/>
    <dgm:cxn modelId="{9D25BE34-9FCD-4723-8CCB-7ED96DE1D539}" type="presParOf" srcId="{025FB245-34BF-427F-A282-4B5FF7DCAFD0}" destId="{690BF2E3-A656-446B-AB67-1DAAA5C187DB}" srcOrd="2" destOrd="0" presId="urn:microsoft.com/office/officeart/2005/8/layout/bList2"/>
    <dgm:cxn modelId="{3D62FA47-E99E-40FE-B7A1-7B200E27BB07}" type="presParOf" srcId="{025FB245-34BF-427F-A282-4B5FF7DCAFD0}" destId="{FC17AE29-A935-4C07-8F28-3A34E9E848E6}" srcOrd="3" destOrd="0" presId="urn:microsoft.com/office/officeart/2005/8/layout/bList2"/>
    <dgm:cxn modelId="{86709C9C-FD13-4A83-9F12-62BE7A8BB005}" type="presParOf" srcId="{9F6F0187-61BC-466C-8CB3-4A1A798615D1}" destId="{57D8328B-D52A-4B28-BF38-D3D4653BFE98}" srcOrd="1" destOrd="0" presId="urn:microsoft.com/office/officeart/2005/8/layout/bList2"/>
    <dgm:cxn modelId="{6AF73D82-A755-467F-85BF-18D0CC032B7C}" type="presParOf" srcId="{9F6F0187-61BC-466C-8CB3-4A1A798615D1}" destId="{816DA013-8BB7-41F1-993D-211F6E1FF8C2}" srcOrd="2" destOrd="0" presId="urn:microsoft.com/office/officeart/2005/8/layout/bList2"/>
    <dgm:cxn modelId="{FA4C4A12-FDED-44AF-8776-C4CCD67D6A59}" type="presParOf" srcId="{816DA013-8BB7-41F1-993D-211F6E1FF8C2}" destId="{55152D2D-3D10-4329-B39E-E53FB0076425}" srcOrd="0" destOrd="0" presId="urn:microsoft.com/office/officeart/2005/8/layout/bList2"/>
    <dgm:cxn modelId="{89D24B85-5D16-4361-B09F-EF0FE5A20F50}" type="presParOf" srcId="{816DA013-8BB7-41F1-993D-211F6E1FF8C2}" destId="{49D71AEC-7749-486B-8C02-4D9F28DE5B38}" srcOrd="1" destOrd="0" presId="urn:microsoft.com/office/officeart/2005/8/layout/bList2"/>
    <dgm:cxn modelId="{FE051BB0-83FC-4AA6-962B-816893AE440A}" type="presParOf" srcId="{816DA013-8BB7-41F1-993D-211F6E1FF8C2}" destId="{CC918BAF-6F09-4021-A849-B3967925985E}" srcOrd="2" destOrd="0" presId="urn:microsoft.com/office/officeart/2005/8/layout/bList2"/>
    <dgm:cxn modelId="{8DEE8E28-E8B4-4252-A49F-B140AA382077}" type="presParOf" srcId="{816DA013-8BB7-41F1-993D-211F6E1FF8C2}" destId="{5FC99E48-5A0D-4D3B-ABE3-E687D2BD5A19}" srcOrd="3" destOrd="0" presId="urn:microsoft.com/office/officeart/2005/8/layout/bList2"/>
    <dgm:cxn modelId="{85A130F7-E15C-4AF0-8F79-7D046E95105E}" type="presParOf" srcId="{9F6F0187-61BC-466C-8CB3-4A1A798615D1}" destId="{DCD9BBB5-B795-44EB-B14F-535640F3D401}" srcOrd="3" destOrd="0" presId="urn:microsoft.com/office/officeart/2005/8/layout/bList2"/>
    <dgm:cxn modelId="{5A00C9A9-9097-482E-BB60-3E5D8793108C}" type="presParOf" srcId="{9F6F0187-61BC-466C-8CB3-4A1A798615D1}" destId="{75B3410A-CD6A-4A0D-AFB0-8ECEB3662E83}" srcOrd="4" destOrd="0" presId="urn:microsoft.com/office/officeart/2005/8/layout/bList2"/>
    <dgm:cxn modelId="{53193EDC-5488-483C-B3AD-8D5958B2FBD2}" type="presParOf" srcId="{75B3410A-CD6A-4A0D-AFB0-8ECEB3662E83}" destId="{C21317E3-DA3F-4F96-A86C-E46693A828E0}" srcOrd="0" destOrd="0" presId="urn:microsoft.com/office/officeart/2005/8/layout/bList2"/>
    <dgm:cxn modelId="{453BB77E-3383-477A-BC21-E23A0C305F31}" type="presParOf" srcId="{75B3410A-CD6A-4A0D-AFB0-8ECEB3662E83}" destId="{211A1C48-62FC-4ECE-8652-19842F70DA77}" srcOrd="1" destOrd="0" presId="urn:microsoft.com/office/officeart/2005/8/layout/bList2"/>
    <dgm:cxn modelId="{13916B5A-EC8D-4C29-9958-EB7BC9CFD90B}" type="presParOf" srcId="{75B3410A-CD6A-4A0D-AFB0-8ECEB3662E83}" destId="{4364EAB2-EC2B-4D24-9F13-B66987013F32}" srcOrd="2" destOrd="0" presId="urn:microsoft.com/office/officeart/2005/8/layout/bList2"/>
    <dgm:cxn modelId="{959CC896-2017-4D19-8FD2-09591305E63E}" type="presParOf" srcId="{75B3410A-CD6A-4A0D-AFB0-8ECEB3662E83}" destId="{0F351AFD-9EA5-471A-B0A8-186ACC416CD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BA551-7049-42EB-8249-16851A439AE0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6EF59F2-DEA9-40D7-9665-AD6E19565F78}">
      <dgm:prSet phldrT="[Text]"/>
      <dgm:spPr/>
      <dgm:t>
        <a:bodyPr/>
        <a:lstStyle/>
        <a:p>
          <a:pPr algn="ctr"/>
          <a:r>
            <a:rPr lang="en-IN" dirty="0">
              <a:solidFill>
                <a:srgbClr val="FFFF00"/>
              </a:solidFill>
            </a:rPr>
            <a:t>Hyperlocal Pharmacy Integration</a:t>
          </a:r>
        </a:p>
      </dgm:t>
    </dgm:pt>
    <dgm:pt modelId="{A7B7503F-1145-4AF8-80CB-6F578134007F}" type="parTrans" cxnId="{5D71E27D-9411-4E56-AF3F-74699DA5B36A}">
      <dgm:prSet/>
      <dgm:spPr/>
      <dgm:t>
        <a:bodyPr/>
        <a:lstStyle/>
        <a:p>
          <a:endParaRPr lang="en-IN"/>
        </a:p>
      </dgm:t>
    </dgm:pt>
    <dgm:pt modelId="{66F9D054-7EA3-4F49-96CA-B29117AA886E}" type="sibTrans" cxnId="{5D71E27D-9411-4E56-AF3F-74699DA5B36A}">
      <dgm:prSet/>
      <dgm:spPr/>
      <dgm:t>
        <a:bodyPr/>
        <a:lstStyle/>
        <a:p>
          <a:endParaRPr lang="en-IN"/>
        </a:p>
      </dgm:t>
    </dgm:pt>
    <dgm:pt modelId="{808EED74-299B-4213-AA4B-418905A3247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1400" dirty="0"/>
            <a:t>A real-time list of all government and private pharmacies in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rural area</a:t>
          </a:r>
          <a:r>
            <a:rPr lang="en-US" sz="1400" dirty="0"/>
            <a:t> helps users find needed medicines and check for generic options.</a:t>
          </a:r>
          <a:endParaRPr lang="en-IN" sz="1400" dirty="0"/>
        </a:p>
      </dgm:t>
    </dgm:pt>
    <dgm:pt modelId="{8EA78F36-4B28-4AFE-84EB-D4CF19131C8D}" type="parTrans" cxnId="{23199712-9AE4-4E81-B2BD-9FA351A42867}">
      <dgm:prSet/>
      <dgm:spPr/>
      <dgm:t>
        <a:bodyPr/>
        <a:lstStyle/>
        <a:p>
          <a:endParaRPr lang="en-IN"/>
        </a:p>
      </dgm:t>
    </dgm:pt>
    <dgm:pt modelId="{89FEFABF-5C78-47A1-A26F-EED4393B4F81}" type="sibTrans" cxnId="{23199712-9AE4-4E81-B2BD-9FA351A42867}">
      <dgm:prSet/>
      <dgm:spPr/>
      <dgm:t>
        <a:bodyPr/>
        <a:lstStyle/>
        <a:p>
          <a:endParaRPr lang="en-IN"/>
        </a:p>
      </dgm:t>
    </dgm:pt>
    <dgm:pt modelId="{203A5109-BFFC-4E5A-887B-A440C83D11DD}">
      <dgm:prSet phldrT="[Text]"/>
      <dgm:spPr/>
      <dgm:t>
        <a:bodyPr/>
        <a:lstStyle/>
        <a:p>
          <a:pPr algn="ctr"/>
          <a:r>
            <a:rPr lang="en-IN" dirty="0">
              <a:solidFill>
                <a:srgbClr val="FFFF00"/>
              </a:solidFill>
            </a:rPr>
            <a:t>Multilingual</a:t>
          </a:r>
        </a:p>
        <a:p>
          <a:pPr algn="ctr"/>
          <a:r>
            <a:rPr lang="en-IN" dirty="0">
              <a:solidFill>
                <a:srgbClr val="FFFF00"/>
              </a:solidFill>
            </a:rPr>
            <a:t>Support</a:t>
          </a:r>
        </a:p>
      </dgm:t>
    </dgm:pt>
    <dgm:pt modelId="{06A9D995-1A3E-43C2-A625-8BE201F027D2}" type="parTrans" cxnId="{7448AF61-BE95-4126-BFC0-2CB757704639}">
      <dgm:prSet/>
      <dgm:spPr/>
      <dgm:t>
        <a:bodyPr/>
        <a:lstStyle/>
        <a:p>
          <a:endParaRPr lang="en-IN"/>
        </a:p>
      </dgm:t>
    </dgm:pt>
    <dgm:pt modelId="{2341353B-8D20-4160-9781-F87626718E53}" type="sibTrans" cxnId="{7448AF61-BE95-4126-BFC0-2CB757704639}">
      <dgm:prSet/>
      <dgm:spPr/>
      <dgm:t>
        <a:bodyPr/>
        <a:lstStyle/>
        <a:p>
          <a:endParaRPr lang="en-IN"/>
        </a:p>
      </dgm:t>
    </dgm:pt>
    <dgm:pt modelId="{20250EE1-AA31-4049-BFD6-7A59051255B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Design to support local dialects ensures wide user coverage, for example, Marathi. This provides easy interaction with platform</a:t>
          </a:r>
          <a:r>
            <a:rPr lang="en-IN" sz="1400" dirty="0"/>
            <a:t>.</a:t>
          </a:r>
        </a:p>
      </dgm:t>
    </dgm:pt>
    <dgm:pt modelId="{92E16B51-4E41-489B-A0C0-8AA9E4404920}" type="parTrans" cxnId="{EF9FF99D-57AE-40AA-AED6-0FDAB5C65DB7}">
      <dgm:prSet/>
      <dgm:spPr/>
      <dgm:t>
        <a:bodyPr/>
        <a:lstStyle/>
        <a:p>
          <a:endParaRPr lang="en-IN"/>
        </a:p>
      </dgm:t>
    </dgm:pt>
    <dgm:pt modelId="{1EF265A6-483E-4388-A21E-C7594147D413}" type="sibTrans" cxnId="{EF9FF99D-57AE-40AA-AED6-0FDAB5C65DB7}">
      <dgm:prSet/>
      <dgm:spPr/>
      <dgm:t>
        <a:bodyPr/>
        <a:lstStyle/>
        <a:p>
          <a:endParaRPr lang="en-IN"/>
        </a:p>
      </dgm:t>
    </dgm:pt>
    <dgm:pt modelId="{E4D3746A-1B82-42F5-BC84-4FC76B8D89C9}">
      <dgm:prSet phldrT="[Text]"/>
      <dgm:spPr/>
      <dgm:t>
        <a:bodyPr/>
        <a:lstStyle/>
        <a:p>
          <a:pPr algn="ctr"/>
          <a:r>
            <a:rPr lang="en-US" dirty="0">
              <a:solidFill>
                <a:srgbClr val="FFFF00"/>
              </a:solidFill>
            </a:rPr>
            <a:t>One-Tap SOS Alert </a:t>
          </a:r>
          <a:endParaRPr lang="en-IN" dirty="0">
            <a:solidFill>
              <a:srgbClr val="FFFF00"/>
            </a:solidFill>
          </a:endParaRPr>
        </a:p>
      </dgm:t>
    </dgm:pt>
    <dgm:pt modelId="{F7056387-1CAA-459F-BC4B-4BF9D9216A52}" type="parTrans" cxnId="{011100E7-119D-458D-A137-9A90C88AFECB}">
      <dgm:prSet/>
      <dgm:spPr/>
      <dgm:t>
        <a:bodyPr/>
        <a:lstStyle/>
        <a:p>
          <a:endParaRPr lang="en-IN"/>
        </a:p>
      </dgm:t>
    </dgm:pt>
    <dgm:pt modelId="{7A817986-AA6A-4455-B719-44516157CEB9}" type="sibTrans" cxnId="{011100E7-119D-458D-A137-9A90C88AFECB}">
      <dgm:prSet/>
      <dgm:spPr/>
      <dgm:t>
        <a:bodyPr/>
        <a:lstStyle/>
        <a:p>
          <a:endParaRPr lang="en-IN"/>
        </a:p>
      </dgm:t>
    </dgm:pt>
    <dgm:pt modelId="{EEF0DF20-E5DA-4EDF-9D47-221DB0CE4467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sz="1400" dirty="0"/>
            <a:t>  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An emergency button immediately notifies the nearest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HW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and rural area Civil Hospital with the patient's real-time location.</a:t>
          </a:r>
          <a:endParaRPr lang="en-IN" sz="1400" dirty="0"/>
        </a:p>
      </dgm:t>
    </dgm:pt>
    <dgm:pt modelId="{C160067A-16CE-4F1A-8985-C0D64DA11E9D}" type="parTrans" cxnId="{C711D214-1761-4FF3-8C83-AE7E2FD89E00}">
      <dgm:prSet/>
      <dgm:spPr/>
      <dgm:t>
        <a:bodyPr/>
        <a:lstStyle/>
        <a:p>
          <a:endParaRPr lang="en-IN"/>
        </a:p>
      </dgm:t>
    </dgm:pt>
    <dgm:pt modelId="{DF5BBB7A-3476-4C39-A692-70ADBFF04F1C}" type="sibTrans" cxnId="{C711D214-1761-4FF3-8C83-AE7E2FD89E00}">
      <dgm:prSet/>
      <dgm:spPr/>
      <dgm:t>
        <a:bodyPr/>
        <a:lstStyle/>
        <a:p>
          <a:endParaRPr lang="en-IN"/>
        </a:p>
      </dgm:t>
    </dgm:pt>
    <dgm:pt modelId="{755A5DCE-D151-42B1-94A9-D75ADD52C0F9}" type="pres">
      <dgm:prSet presAssocID="{807BA551-7049-42EB-8249-16851A439AE0}" presName="diagram" presStyleCnt="0">
        <dgm:presLayoutVars>
          <dgm:dir/>
          <dgm:animLvl val="lvl"/>
          <dgm:resizeHandles val="exact"/>
        </dgm:presLayoutVars>
      </dgm:prSet>
      <dgm:spPr/>
    </dgm:pt>
    <dgm:pt modelId="{0538988C-509F-41AA-AC46-C48440E3B8E5}" type="pres">
      <dgm:prSet presAssocID="{06EF59F2-DEA9-40D7-9665-AD6E19565F78}" presName="compNode" presStyleCnt="0"/>
      <dgm:spPr/>
    </dgm:pt>
    <dgm:pt modelId="{9663E2F8-01CA-4D4A-ABA8-C5F628DDC268}" type="pres">
      <dgm:prSet presAssocID="{06EF59F2-DEA9-40D7-9665-AD6E19565F78}" presName="childRect" presStyleLbl="bgAcc1" presStyleIdx="0" presStyleCnt="3">
        <dgm:presLayoutVars>
          <dgm:bulletEnabled val="1"/>
        </dgm:presLayoutVars>
      </dgm:prSet>
      <dgm:spPr/>
    </dgm:pt>
    <dgm:pt modelId="{CBC62434-DB3D-4DDB-8F6C-E5B0D0F1B2D4}" type="pres">
      <dgm:prSet presAssocID="{06EF59F2-DEA9-40D7-9665-AD6E19565F7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5F0F3D3-ED9A-4FA5-8D75-18E59B2D3FAF}" type="pres">
      <dgm:prSet presAssocID="{06EF59F2-DEA9-40D7-9665-AD6E19565F78}" presName="parentRect" presStyleLbl="alignNode1" presStyleIdx="0" presStyleCnt="3"/>
      <dgm:spPr/>
    </dgm:pt>
    <dgm:pt modelId="{C3ADFC32-04D3-46DA-B665-1D1CFC612EA7}" type="pres">
      <dgm:prSet presAssocID="{06EF59F2-DEA9-40D7-9665-AD6E19565F78}" presName="adorn" presStyleLbl="fgAccFollowNod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ssorted pills and capsules"/>
        </a:ext>
      </dgm:extLst>
    </dgm:pt>
    <dgm:pt modelId="{384311CB-AF93-4C60-BCB8-A8CC880E3D0E}" type="pres">
      <dgm:prSet presAssocID="{66F9D054-7EA3-4F49-96CA-B29117AA886E}" presName="sibTrans" presStyleLbl="sibTrans2D1" presStyleIdx="0" presStyleCnt="0"/>
      <dgm:spPr/>
    </dgm:pt>
    <dgm:pt modelId="{547391D3-0331-4FEF-A35E-4D7D984FF8E4}" type="pres">
      <dgm:prSet presAssocID="{203A5109-BFFC-4E5A-887B-A440C83D11DD}" presName="compNode" presStyleCnt="0"/>
      <dgm:spPr/>
    </dgm:pt>
    <dgm:pt modelId="{F8D4EB02-DC45-452E-A0BE-0089FCBEFE40}" type="pres">
      <dgm:prSet presAssocID="{203A5109-BFFC-4E5A-887B-A440C83D11DD}" presName="childRect" presStyleLbl="bgAcc1" presStyleIdx="1" presStyleCnt="3">
        <dgm:presLayoutVars>
          <dgm:bulletEnabled val="1"/>
        </dgm:presLayoutVars>
      </dgm:prSet>
      <dgm:spPr/>
    </dgm:pt>
    <dgm:pt modelId="{EEEDE74D-EBC1-46C1-B8A4-C6FCEBA86DC5}" type="pres">
      <dgm:prSet presAssocID="{203A5109-BFFC-4E5A-887B-A440C83D11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CCF4BDB-2999-4DEF-9287-3EE9FEF2A12E}" type="pres">
      <dgm:prSet presAssocID="{203A5109-BFFC-4E5A-887B-A440C83D11DD}" presName="parentRect" presStyleLbl="alignNode1" presStyleIdx="1" presStyleCnt="3"/>
      <dgm:spPr/>
    </dgm:pt>
    <dgm:pt modelId="{7D534840-0DB7-4FC3-B36A-FEAD8E8FA51C}" type="pres">
      <dgm:prSet presAssocID="{203A5109-BFFC-4E5A-887B-A440C83D11DD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 with solid fill"/>
        </a:ext>
      </dgm:extLst>
    </dgm:pt>
    <dgm:pt modelId="{152991B2-B6E8-4AB5-B2DA-95EB2FB3F498}" type="pres">
      <dgm:prSet presAssocID="{2341353B-8D20-4160-9781-F87626718E53}" presName="sibTrans" presStyleLbl="sibTrans2D1" presStyleIdx="0" presStyleCnt="0"/>
      <dgm:spPr/>
    </dgm:pt>
    <dgm:pt modelId="{5685FF4B-B8DA-4E36-A99B-87FBAFB122EB}" type="pres">
      <dgm:prSet presAssocID="{E4D3746A-1B82-42F5-BC84-4FC76B8D89C9}" presName="compNode" presStyleCnt="0"/>
      <dgm:spPr/>
    </dgm:pt>
    <dgm:pt modelId="{4E42AB34-4DF0-4D06-8527-321C83DFE083}" type="pres">
      <dgm:prSet presAssocID="{E4D3746A-1B82-42F5-BC84-4FC76B8D89C9}" presName="childRect" presStyleLbl="bgAcc1" presStyleIdx="2" presStyleCnt="3">
        <dgm:presLayoutVars>
          <dgm:bulletEnabled val="1"/>
        </dgm:presLayoutVars>
      </dgm:prSet>
      <dgm:spPr/>
    </dgm:pt>
    <dgm:pt modelId="{A95A313B-0CC8-4389-AAD4-CA021F98FE35}" type="pres">
      <dgm:prSet presAssocID="{E4D3746A-1B82-42F5-BC84-4FC76B8D89C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6A37BE9-2B00-4C72-8438-760AB28B784B}" type="pres">
      <dgm:prSet presAssocID="{E4D3746A-1B82-42F5-BC84-4FC76B8D89C9}" presName="parentRect" presStyleLbl="alignNode1" presStyleIdx="2" presStyleCnt="3"/>
      <dgm:spPr/>
    </dgm:pt>
    <dgm:pt modelId="{6928EF33-E16B-439A-A0DE-2145D336A061}" type="pres">
      <dgm:prSet presAssocID="{E4D3746A-1B82-42F5-BC84-4FC76B8D89C9}" presName="adorn" presStyleLbl="fgAccFollowNode1" presStyleIdx="2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</dgm:ptLst>
  <dgm:cxnLst>
    <dgm:cxn modelId="{52D4ED0C-19AE-4718-9077-4A94EB975AA5}" type="presOf" srcId="{203A5109-BFFC-4E5A-887B-A440C83D11DD}" destId="{4CCF4BDB-2999-4DEF-9287-3EE9FEF2A12E}" srcOrd="1" destOrd="0" presId="urn:microsoft.com/office/officeart/2005/8/layout/bList2"/>
    <dgm:cxn modelId="{23199712-9AE4-4E81-B2BD-9FA351A42867}" srcId="{06EF59F2-DEA9-40D7-9665-AD6E19565F78}" destId="{808EED74-299B-4213-AA4B-418905A32471}" srcOrd="0" destOrd="0" parTransId="{8EA78F36-4B28-4AFE-84EB-D4CF19131C8D}" sibTransId="{89FEFABF-5C78-47A1-A26F-EED4393B4F81}"/>
    <dgm:cxn modelId="{C711D214-1761-4FF3-8C83-AE7E2FD89E00}" srcId="{E4D3746A-1B82-42F5-BC84-4FC76B8D89C9}" destId="{EEF0DF20-E5DA-4EDF-9D47-221DB0CE4467}" srcOrd="0" destOrd="0" parTransId="{C160067A-16CE-4F1A-8985-C0D64DA11E9D}" sibTransId="{DF5BBB7A-3476-4C39-A692-70ADBFF04F1C}"/>
    <dgm:cxn modelId="{D7421E21-B1EE-46F3-AEAF-FE0AD85010B2}" type="presOf" srcId="{E4D3746A-1B82-42F5-BC84-4FC76B8D89C9}" destId="{A95A313B-0CC8-4389-AAD4-CA021F98FE35}" srcOrd="0" destOrd="0" presId="urn:microsoft.com/office/officeart/2005/8/layout/bList2"/>
    <dgm:cxn modelId="{7448AF61-BE95-4126-BFC0-2CB757704639}" srcId="{807BA551-7049-42EB-8249-16851A439AE0}" destId="{203A5109-BFFC-4E5A-887B-A440C83D11DD}" srcOrd="1" destOrd="0" parTransId="{06A9D995-1A3E-43C2-A625-8BE201F027D2}" sibTransId="{2341353B-8D20-4160-9781-F87626718E53}"/>
    <dgm:cxn modelId="{23645063-B867-4C46-8A93-C6D8BCD6C048}" type="presOf" srcId="{E4D3746A-1B82-42F5-BC84-4FC76B8D89C9}" destId="{66A37BE9-2B00-4C72-8438-760AB28B784B}" srcOrd="1" destOrd="0" presId="urn:microsoft.com/office/officeart/2005/8/layout/bList2"/>
    <dgm:cxn modelId="{FF56E94F-1E2F-40D0-9743-CA212131450A}" type="presOf" srcId="{20250EE1-AA31-4049-BFD6-7A59051255BB}" destId="{F8D4EB02-DC45-452E-A0BE-0089FCBEFE40}" srcOrd="0" destOrd="0" presId="urn:microsoft.com/office/officeart/2005/8/layout/bList2"/>
    <dgm:cxn modelId="{5D71E27D-9411-4E56-AF3F-74699DA5B36A}" srcId="{807BA551-7049-42EB-8249-16851A439AE0}" destId="{06EF59F2-DEA9-40D7-9665-AD6E19565F78}" srcOrd="0" destOrd="0" parTransId="{A7B7503F-1145-4AF8-80CB-6F578134007F}" sibTransId="{66F9D054-7EA3-4F49-96CA-B29117AA886E}"/>
    <dgm:cxn modelId="{C7DBCE8D-6A45-48CC-BDE3-4CC47CA33C3B}" type="presOf" srcId="{66F9D054-7EA3-4F49-96CA-B29117AA886E}" destId="{384311CB-AF93-4C60-BCB8-A8CC880E3D0E}" srcOrd="0" destOrd="0" presId="urn:microsoft.com/office/officeart/2005/8/layout/bList2"/>
    <dgm:cxn modelId="{B6002B8F-C805-4DA3-8807-1C1556F3E0F6}" type="presOf" srcId="{807BA551-7049-42EB-8249-16851A439AE0}" destId="{755A5DCE-D151-42B1-94A9-D75ADD52C0F9}" srcOrd="0" destOrd="0" presId="urn:microsoft.com/office/officeart/2005/8/layout/bList2"/>
    <dgm:cxn modelId="{EF9FF99D-57AE-40AA-AED6-0FDAB5C65DB7}" srcId="{203A5109-BFFC-4E5A-887B-A440C83D11DD}" destId="{20250EE1-AA31-4049-BFD6-7A59051255BB}" srcOrd="0" destOrd="0" parTransId="{92E16B51-4E41-489B-A0C0-8AA9E4404920}" sibTransId="{1EF265A6-483E-4388-A21E-C7594147D413}"/>
    <dgm:cxn modelId="{72E2609E-8930-4A14-8D3C-590E396E0BC2}" type="presOf" srcId="{203A5109-BFFC-4E5A-887B-A440C83D11DD}" destId="{EEEDE74D-EBC1-46C1-B8A4-C6FCEBA86DC5}" srcOrd="0" destOrd="0" presId="urn:microsoft.com/office/officeart/2005/8/layout/bList2"/>
    <dgm:cxn modelId="{5B8C85A2-AEE7-4A68-B7A3-733F893EFC86}" type="presOf" srcId="{808EED74-299B-4213-AA4B-418905A32471}" destId="{9663E2F8-01CA-4D4A-ABA8-C5F628DDC268}" srcOrd="0" destOrd="0" presId="urn:microsoft.com/office/officeart/2005/8/layout/bList2"/>
    <dgm:cxn modelId="{CF3144A6-6583-472F-A5A3-DB45135B218B}" type="presOf" srcId="{06EF59F2-DEA9-40D7-9665-AD6E19565F78}" destId="{75F0F3D3-ED9A-4FA5-8D75-18E59B2D3FAF}" srcOrd="1" destOrd="0" presId="urn:microsoft.com/office/officeart/2005/8/layout/bList2"/>
    <dgm:cxn modelId="{E2942ECA-4745-4E1B-B0A1-06E7FC840B21}" type="presOf" srcId="{EEF0DF20-E5DA-4EDF-9D47-221DB0CE4467}" destId="{4E42AB34-4DF0-4D06-8527-321C83DFE083}" srcOrd="0" destOrd="0" presId="urn:microsoft.com/office/officeart/2005/8/layout/bList2"/>
    <dgm:cxn modelId="{261D09CB-641B-466A-9CDF-0691ED1548D1}" type="presOf" srcId="{2341353B-8D20-4160-9781-F87626718E53}" destId="{152991B2-B6E8-4AB5-B2DA-95EB2FB3F498}" srcOrd="0" destOrd="0" presId="urn:microsoft.com/office/officeart/2005/8/layout/bList2"/>
    <dgm:cxn modelId="{011100E7-119D-458D-A137-9A90C88AFECB}" srcId="{807BA551-7049-42EB-8249-16851A439AE0}" destId="{E4D3746A-1B82-42F5-BC84-4FC76B8D89C9}" srcOrd="2" destOrd="0" parTransId="{F7056387-1CAA-459F-BC4B-4BF9D9216A52}" sibTransId="{7A817986-AA6A-4455-B719-44516157CEB9}"/>
    <dgm:cxn modelId="{60BBD4F4-BDD8-475D-BFDF-522C215C5694}" type="presOf" srcId="{06EF59F2-DEA9-40D7-9665-AD6E19565F78}" destId="{CBC62434-DB3D-4DDB-8F6C-E5B0D0F1B2D4}" srcOrd="0" destOrd="0" presId="urn:microsoft.com/office/officeart/2005/8/layout/bList2"/>
    <dgm:cxn modelId="{C8933C78-ACE3-4ECC-991E-41588F39975E}" type="presParOf" srcId="{755A5DCE-D151-42B1-94A9-D75ADD52C0F9}" destId="{0538988C-509F-41AA-AC46-C48440E3B8E5}" srcOrd="0" destOrd="0" presId="urn:microsoft.com/office/officeart/2005/8/layout/bList2"/>
    <dgm:cxn modelId="{1BDF99B7-CC11-4D9F-887A-7C0FD9975B3B}" type="presParOf" srcId="{0538988C-509F-41AA-AC46-C48440E3B8E5}" destId="{9663E2F8-01CA-4D4A-ABA8-C5F628DDC268}" srcOrd="0" destOrd="0" presId="urn:microsoft.com/office/officeart/2005/8/layout/bList2"/>
    <dgm:cxn modelId="{25D8E8AD-0AF6-4840-B938-EC2E87BADC55}" type="presParOf" srcId="{0538988C-509F-41AA-AC46-C48440E3B8E5}" destId="{CBC62434-DB3D-4DDB-8F6C-E5B0D0F1B2D4}" srcOrd="1" destOrd="0" presId="urn:microsoft.com/office/officeart/2005/8/layout/bList2"/>
    <dgm:cxn modelId="{C908FA41-7948-4B13-AF0E-0F64D15FDFB6}" type="presParOf" srcId="{0538988C-509F-41AA-AC46-C48440E3B8E5}" destId="{75F0F3D3-ED9A-4FA5-8D75-18E59B2D3FAF}" srcOrd="2" destOrd="0" presId="urn:microsoft.com/office/officeart/2005/8/layout/bList2"/>
    <dgm:cxn modelId="{BEBFC88A-0853-4B91-A31C-E7C89F33A24C}" type="presParOf" srcId="{0538988C-509F-41AA-AC46-C48440E3B8E5}" destId="{C3ADFC32-04D3-46DA-B665-1D1CFC612EA7}" srcOrd="3" destOrd="0" presId="urn:microsoft.com/office/officeart/2005/8/layout/bList2"/>
    <dgm:cxn modelId="{FC84AEA7-B233-4230-ABA5-F6F37DF1FDD2}" type="presParOf" srcId="{755A5DCE-D151-42B1-94A9-D75ADD52C0F9}" destId="{384311CB-AF93-4C60-BCB8-A8CC880E3D0E}" srcOrd="1" destOrd="0" presId="urn:microsoft.com/office/officeart/2005/8/layout/bList2"/>
    <dgm:cxn modelId="{240FDF97-F72E-45CA-B916-DD21576E956D}" type="presParOf" srcId="{755A5DCE-D151-42B1-94A9-D75ADD52C0F9}" destId="{547391D3-0331-4FEF-A35E-4D7D984FF8E4}" srcOrd="2" destOrd="0" presId="urn:microsoft.com/office/officeart/2005/8/layout/bList2"/>
    <dgm:cxn modelId="{7E2582AE-6E2B-42E1-8672-CCA7BEA763EC}" type="presParOf" srcId="{547391D3-0331-4FEF-A35E-4D7D984FF8E4}" destId="{F8D4EB02-DC45-452E-A0BE-0089FCBEFE40}" srcOrd="0" destOrd="0" presId="urn:microsoft.com/office/officeart/2005/8/layout/bList2"/>
    <dgm:cxn modelId="{C307D3DD-84FB-4098-B764-134F586A52AD}" type="presParOf" srcId="{547391D3-0331-4FEF-A35E-4D7D984FF8E4}" destId="{EEEDE74D-EBC1-46C1-B8A4-C6FCEBA86DC5}" srcOrd="1" destOrd="0" presId="urn:microsoft.com/office/officeart/2005/8/layout/bList2"/>
    <dgm:cxn modelId="{4FA2696C-1A0E-46B9-9FF9-E74CED595165}" type="presParOf" srcId="{547391D3-0331-4FEF-A35E-4D7D984FF8E4}" destId="{4CCF4BDB-2999-4DEF-9287-3EE9FEF2A12E}" srcOrd="2" destOrd="0" presId="urn:microsoft.com/office/officeart/2005/8/layout/bList2"/>
    <dgm:cxn modelId="{4321E3E8-8E1C-4333-8333-E3EC4FA94E38}" type="presParOf" srcId="{547391D3-0331-4FEF-A35E-4D7D984FF8E4}" destId="{7D534840-0DB7-4FC3-B36A-FEAD8E8FA51C}" srcOrd="3" destOrd="0" presId="urn:microsoft.com/office/officeart/2005/8/layout/bList2"/>
    <dgm:cxn modelId="{D1FF11F0-5789-4827-AB17-8D1AD3DAC9DB}" type="presParOf" srcId="{755A5DCE-D151-42B1-94A9-D75ADD52C0F9}" destId="{152991B2-B6E8-4AB5-B2DA-95EB2FB3F498}" srcOrd="3" destOrd="0" presId="urn:microsoft.com/office/officeart/2005/8/layout/bList2"/>
    <dgm:cxn modelId="{3A69DC92-7058-477C-9A01-DB2AEAB0126E}" type="presParOf" srcId="{755A5DCE-D151-42B1-94A9-D75ADD52C0F9}" destId="{5685FF4B-B8DA-4E36-A99B-87FBAFB122EB}" srcOrd="4" destOrd="0" presId="urn:microsoft.com/office/officeart/2005/8/layout/bList2"/>
    <dgm:cxn modelId="{5FAAB297-902C-482F-8563-5AC91864172C}" type="presParOf" srcId="{5685FF4B-B8DA-4E36-A99B-87FBAFB122EB}" destId="{4E42AB34-4DF0-4D06-8527-321C83DFE083}" srcOrd="0" destOrd="0" presId="urn:microsoft.com/office/officeart/2005/8/layout/bList2"/>
    <dgm:cxn modelId="{1FAFA16F-EF1D-45E1-9C89-BF7F0FB2C99B}" type="presParOf" srcId="{5685FF4B-B8DA-4E36-A99B-87FBAFB122EB}" destId="{A95A313B-0CC8-4389-AAD4-CA021F98FE35}" srcOrd="1" destOrd="0" presId="urn:microsoft.com/office/officeart/2005/8/layout/bList2"/>
    <dgm:cxn modelId="{A20D0CEA-6A9E-42E2-85B6-40C894EE23B2}" type="presParOf" srcId="{5685FF4B-B8DA-4E36-A99B-87FBAFB122EB}" destId="{66A37BE9-2B00-4C72-8438-760AB28B784B}" srcOrd="2" destOrd="0" presId="urn:microsoft.com/office/officeart/2005/8/layout/bList2"/>
    <dgm:cxn modelId="{E808CF28-C32C-4E75-B127-DA9BAC51D74F}" type="presParOf" srcId="{5685FF4B-B8DA-4E36-A99B-87FBAFB122EB}" destId="{6928EF33-E16B-439A-A0DE-2145D336A06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DC431-56C7-4B69-94F1-0EB748FF851F}" type="doc">
      <dgm:prSet loTypeId="urn:microsoft.com/office/officeart/2005/8/layout/vList4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9F85CC47-564E-4582-A814-8C6350C14CA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Target Population</a:t>
          </a:r>
        </a:p>
        <a:p>
          <a:pPr>
            <a:lnSpc>
              <a:spcPct val="100000"/>
            </a:lnSpc>
          </a:pPr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Serving </a:t>
          </a:r>
          <a:r>
            <a: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173 Villages </a:t>
          </a:r>
          <a:endParaRPr lang="en-IN" sz="1400" dirty="0"/>
        </a:p>
      </dgm:t>
    </dgm:pt>
    <dgm:pt modelId="{84CA5B88-722C-4D84-8D9F-A1E5D29FE641}" type="parTrans" cxnId="{97574872-19DC-4609-8846-AE50ED78E189}">
      <dgm:prSet/>
      <dgm:spPr/>
      <dgm:t>
        <a:bodyPr/>
        <a:lstStyle/>
        <a:p>
          <a:endParaRPr lang="en-IN" sz="1400"/>
        </a:p>
      </dgm:t>
    </dgm:pt>
    <dgm:pt modelId="{DD9D7AB5-F237-48CB-967D-DF68E5E00EBF}" type="sibTrans" cxnId="{97574872-19DC-4609-8846-AE50ED78E189}">
      <dgm:prSet/>
      <dgm:spPr/>
      <dgm:t>
        <a:bodyPr/>
        <a:lstStyle/>
        <a:p>
          <a:endParaRPr lang="en-IN" sz="1400"/>
        </a:p>
      </dgm:t>
    </dgm:pt>
    <dgm:pt modelId="{4051E05B-2238-450E-BC3B-5DD4A9EBCC3D}">
      <dgm:prSet phldrT="[Text]" custT="1"/>
      <dgm:spPr/>
      <dgm:t>
        <a:bodyPr/>
        <a:lstStyle/>
        <a:p>
          <a:pPr>
            <a:buNone/>
          </a:pPr>
          <a:r>
            <a:rPr lang="en-US" sz="1400" b="1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Doctor Shortage</a:t>
          </a:r>
        </a:p>
        <a:p>
          <a:pPr>
            <a:buNone/>
          </a:pPr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Only </a:t>
          </a:r>
          <a:r>
            <a: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11 Doctors </a:t>
          </a:r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for 23 sanctioned  posts at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rural area</a:t>
          </a:r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Civil Hospital </a:t>
          </a:r>
          <a:endParaRPr lang="en-IN" sz="1400" dirty="0"/>
        </a:p>
      </dgm:t>
    </dgm:pt>
    <dgm:pt modelId="{A3E4C243-B6D3-43D5-B004-80E381DFE53D}" type="parTrans" cxnId="{340646B8-4495-4C34-83B7-E43F57C71E45}">
      <dgm:prSet/>
      <dgm:spPr/>
      <dgm:t>
        <a:bodyPr/>
        <a:lstStyle/>
        <a:p>
          <a:endParaRPr lang="en-IN" sz="1400"/>
        </a:p>
      </dgm:t>
    </dgm:pt>
    <dgm:pt modelId="{55EB6BD0-6381-42AE-9D48-F203EF1C558F}" type="sibTrans" cxnId="{340646B8-4495-4C34-83B7-E43F57C71E45}">
      <dgm:prSet/>
      <dgm:spPr/>
      <dgm:t>
        <a:bodyPr/>
        <a:lstStyle/>
        <a:p>
          <a:endParaRPr lang="en-IN" sz="1400"/>
        </a:p>
      </dgm:t>
    </dgm:pt>
    <dgm:pt modelId="{F1C4F1D1-7F95-4DCD-8A0E-291C5D23FC27}">
      <dgm:prSet phldrT="[Text]" custT="1"/>
      <dgm:spPr/>
      <dgm:t>
        <a:bodyPr/>
        <a:lstStyle/>
        <a:p>
          <a:r>
            <a:rPr lang="en-US" sz="1400" b="1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Nurse Availability</a:t>
          </a:r>
        </a:p>
        <a:p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Total Nurses in Nabha: 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Ranging between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76-94</a:t>
          </a:r>
          <a:endParaRPr lang="en-IN" sz="1400" dirty="0"/>
        </a:p>
      </dgm:t>
    </dgm:pt>
    <dgm:pt modelId="{2BD5E1F5-65B2-45F7-81B7-35DFB7C6C737}" type="parTrans" cxnId="{CFDB7F85-4848-425A-B791-4A3AB1C256A0}">
      <dgm:prSet/>
      <dgm:spPr/>
      <dgm:t>
        <a:bodyPr/>
        <a:lstStyle/>
        <a:p>
          <a:endParaRPr lang="en-IN" sz="1400"/>
        </a:p>
      </dgm:t>
    </dgm:pt>
    <dgm:pt modelId="{658658D7-5195-41D5-ACC3-188E1D5DF349}" type="sibTrans" cxnId="{CFDB7F85-4848-425A-B791-4A3AB1C256A0}">
      <dgm:prSet/>
      <dgm:spPr/>
      <dgm:t>
        <a:bodyPr/>
        <a:lstStyle/>
        <a:p>
          <a:endParaRPr lang="en-IN" sz="1400"/>
        </a:p>
      </dgm:t>
    </dgm:pt>
    <dgm:pt modelId="{D3DBB5DF-B29E-4E3F-B241-105E9149F9CC}">
      <dgm:prSet custT="1"/>
      <dgm:spPr/>
      <dgm:t>
        <a:bodyPr/>
        <a:lstStyle/>
        <a:p>
          <a:r>
            <a:rPr lang="en-US" sz="1400" b="1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Pharmacy Access</a:t>
          </a:r>
        </a:p>
        <a:p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Total Pharmacies (Govt. + Private):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131</a:t>
          </a:r>
          <a:r>
            <a: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IN" sz="1400" dirty="0"/>
        </a:p>
      </dgm:t>
    </dgm:pt>
    <dgm:pt modelId="{BD88C0C7-46EA-460A-BBB1-6374EAD84C72}" type="parTrans" cxnId="{A64EA34E-8F5A-422C-B961-E7680935C02E}">
      <dgm:prSet/>
      <dgm:spPr/>
      <dgm:t>
        <a:bodyPr/>
        <a:lstStyle/>
        <a:p>
          <a:endParaRPr lang="en-IN" sz="1400"/>
        </a:p>
      </dgm:t>
    </dgm:pt>
    <dgm:pt modelId="{231203BB-31DF-47EB-8F4D-26D2C4C5397B}" type="sibTrans" cxnId="{A64EA34E-8F5A-422C-B961-E7680935C02E}">
      <dgm:prSet/>
      <dgm:spPr/>
      <dgm:t>
        <a:bodyPr/>
        <a:lstStyle/>
        <a:p>
          <a:endParaRPr lang="en-IN" sz="1400"/>
        </a:p>
      </dgm:t>
    </dgm:pt>
    <dgm:pt modelId="{8A31EAAF-AF9A-4EE1-BC3D-5B9AFFBF4A02}">
      <dgm:prSet custT="1"/>
      <dgm:spPr/>
      <dgm:t>
        <a:bodyPr/>
        <a:lstStyle/>
        <a:p>
          <a:r>
            <a:rPr lang="en-US" sz="1400" b="1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Connectivity Gap</a:t>
          </a:r>
        </a:p>
        <a:p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Only </a:t>
          </a:r>
          <a:r>
            <a: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31% </a:t>
          </a:r>
          <a:r>
            <a:rPr lang="en-US" sz="1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of rural Punjab has internet access, It ensures SMS/offline features are essential. </a:t>
          </a:r>
          <a:endParaRPr lang="en-IN" sz="1400" dirty="0"/>
        </a:p>
      </dgm:t>
    </dgm:pt>
    <dgm:pt modelId="{A7AC5DA3-3F2A-470B-82E0-221B8CD1514A}" type="parTrans" cxnId="{7EE33C8A-6C54-4542-B56B-33CB226A4A97}">
      <dgm:prSet/>
      <dgm:spPr/>
      <dgm:t>
        <a:bodyPr/>
        <a:lstStyle/>
        <a:p>
          <a:endParaRPr lang="en-IN" sz="1400"/>
        </a:p>
      </dgm:t>
    </dgm:pt>
    <dgm:pt modelId="{50F89156-5FEF-4B6E-9E53-0CB59F6111EC}" type="sibTrans" cxnId="{7EE33C8A-6C54-4542-B56B-33CB226A4A97}">
      <dgm:prSet/>
      <dgm:spPr/>
      <dgm:t>
        <a:bodyPr/>
        <a:lstStyle/>
        <a:p>
          <a:endParaRPr lang="en-IN" sz="1400"/>
        </a:p>
      </dgm:t>
    </dgm:pt>
    <dgm:pt modelId="{B2302738-11DD-4F4D-B705-FFCE29F180AA}" type="pres">
      <dgm:prSet presAssocID="{895DC431-56C7-4B69-94F1-0EB748FF851F}" presName="linear" presStyleCnt="0">
        <dgm:presLayoutVars>
          <dgm:dir/>
          <dgm:resizeHandles val="exact"/>
        </dgm:presLayoutVars>
      </dgm:prSet>
      <dgm:spPr/>
    </dgm:pt>
    <dgm:pt modelId="{D4FC0956-26EF-4885-BE4E-A45DDC522079}" type="pres">
      <dgm:prSet presAssocID="{9F85CC47-564E-4582-A814-8C6350C14CAA}" presName="comp" presStyleCnt="0"/>
      <dgm:spPr/>
    </dgm:pt>
    <dgm:pt modelId="{ACC006F2-9083-4A57-99FE-4CFE0F233EE3}" type="pres">
      <dgm:prSet presAssocID="{9F85CC47-564E-4582-A814-8C6350C14CAA}" presName="box" presStyleLbl="node1" presStyleIdx="0" presStyleCnt="5"/>
      <dgm:spPr/>
    </dgm:pt>
    <dgm:pt modelId="{C2C5B58F-F6C0-4B43-8966-17826B8A5E3F}" type="pres">
      <dgm:prSet presAssocID="{9F85CC47-564E-4582-A814-8C6350C14CAA}" presName="img" presStyleLbl="fgImgPlace1" presStyleIdx="0" presStyleCnt="5" custScaleX="83038" custScaleY="107179" custLinFactNeighborX="-801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1AFBFDC1-CDC7-4CBB-9761-CFE7717EF9E6}" type="pres">
      <dgm:prSet presAssocID="{9F85CC47-564E-4582-A814-8C6350C14CAA}" presName="text" presStyleLbl="node1" presStyleIdx="0" presStyleCnt="5">
        <dgm:presLayoutVars>
          <dgm:bulletEnabled val="1"/>
        </dgm:presLayoutVars>
      </dgm:prSet>
      <dgm:spPr/>
    </dgm:pt>
    <dgm:pt modelId="{BDD5B390-5867-490E-8F61-F9AE6E327A31}" type="pres">
      <dgm:prSet presAssocID="{DD9D7AB5-F237-48CB-967D-DF68E5E00EBF}" presName="spacer" presStyleCnt="0"/>
      <dgm:spPr/>
    </dgm:pt>
    <dgm:pt modelId="{166F4721-F123-4C11-82EB-FD838C0691FE}" type="pres">
      <dgm:prSet presAssocID="{4051E05B-2238-450E-BC3B-5DD4A9EBCC3D}" presName="comp" presStyleCnt="0"/>
      <dgm:spPr/>
    </dgm:pt>
    <dgm:pt modelId="{0352E775-8F49-4D35-AD4C-B2CDF3560D11}" type="pres">
      <dgm:prSet presAssocID="{4051E05B-2238-450E-BC3B-5DD4A9EBCC3D}" presName="box" presStyleLbl="node1" presStyleIdx="1" presStyleCnt="5"/>
      <dgm:spPr/>
    </dgm:pt>
    <dgm:pt modelId="{E504F910-FAE9-41FE-8E55-417C95629C6F}" type="pres">
      <dgm:prSet presAssocID="{4051E05B-2238-450E-BC3B-5DD4A9EBCC3D}" presName="img" presStyleLbl="fgImgPlace1" presStyleIdx="1" presStyleCnt="5" custScaleX="83038" custScaleY="107179" custLinFactNeighborX="-801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Stethoscope with solid fill"/>
        </a:ext>
      </dgm:extLst>
    </dgm:pt>
    <dgm:pt modelId="{ECAA5FF0-B1A1-496A-A55A-790727F2279F}" type="pres">
      <dgm:prSet presAssocID="{4051E05B-2238-450E-BC3B-5DD4A9EBCC3D}" presName="text" presStyleLbl="node1" presStyleIdx="1" presStyleCnt="5">
        <dgm:presLayoutVars>
          <dgm:bulletEnabled val="1"/>
        </dgm:presLayoutVars>
      </dgm:prSet>
      <dgm:spPr/>
    </dgm:pt>
    <dgm:pt modelId="{19F65E5E-1E5A-406F-89F7-5CF36E8DEC22}" type="pres">
      <dgm:prSet presAssocID="{55EB6BD0-6381-42AE-9D48-F203EF1C558F}" presName="spacer" presStyleCnt="0"/>
      <dgm:spPr/>
    </dgm:pt>
    <dgm:pt modelId="{670AC078-12E3-4487-A2CE-E30AF0CB932C}" type="pres">
      <dgm:prSet presAssocID="{F1C4F1D1-7F95-4DCD-8A0E-291C5D23FC27}" presName="comp" presStyleCnt="0"/>
      <dgm:spPr/>
    </dgm:pt>
    <dgm:pt modelId="{A9781F71-54F0-4654-A73F-F2A6B206758E}" type="pres">
      <dgm:prSet presAssocID="{F1C4F1D1-7F95-4DCD-8A0E-291C5D23FC27}" presName="box" presStyleLbl="node1" presStyleIdx="2" presStyleCnt="5"/>
      <dgm:spPr/>
    </dgm:pt>
    <dgm:pt modelId="{1C4F4E25-CFB0-4D95-A2C2-4FDB506B9A09}" type="pres">
      <dgm:prSet presAssocID="{F1C4F1D1-7F95-4DCD-8A0E-291C5D23FC27}" presName="img" presStyleLbl="fgImgPlace1" presStyleIdx="2" presStyleCnt="5" custScaleX="83038" custScaleY="107179" custLinFactNeighborX="-8015"/>
      <dgm:spPr>
        <a:blipFill>
          <a:blip xmlns:r="http://schemas.openxmlformats.org/officeDocument/2006/relationships" r:embed="rId5"/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Doctor using digital tablet in a hospital corridor"/>
        </a:ext>
      </dgm:extLst>
    </dgm:pt>
    <dgm:pt modelId="{DC7CD246-A190-4629-9AFC-B38D8D8AF683}" type="pres">
      <dgm:prSet presAssocID="{F1C4F1D1-7F95-4DCD-8A0E-291C5D23FC27}" presName="text" presStyleLbl="node1" presStyleIdx="2" presStyleCnt="5">
        <dgm:presLayoutVars>
          <dgm:bulletEnabled val="1"/>
        </dgm:presLayoutVars>
      </dgm:prSet>
      <dgm:spPr/>
    </dgm:pt>
    <dgm:pt modelId="{D656D58C-DB78-48C6-871C-E075E9259181}" type="pres">
      <dgm:prSet presAssocID="{658658D7-5195-41D5-ACC3-188E1D5DF349}" presName="spacer" presStyleCnt="0"/>
      <dgm:spPr/>
    </dgm:pt>
    <dgm:pt modelId="{CCDA4D4A-D30D-4769-9686-E15B91947BEA}" type="pres">
      <dgm:prSet presAssocID="{D3DBB5DF-B29E-4E3F-B241-105E9149F9CC}" presName="comp" presStyleCnt="0"/>
      <dgm:spPr/>
    </dgm:pt>
    <dgm:pt modelId="{24B10135-AED4-4098-9477-ABEBDAB41704}" type="pres">
      <dgm:prSet presAssocID="{D3DBB5DF-B29E-4E3F-B241-105E9149F9CC}" presName="box" presStyleLbl="node1" presStyleIdx="3" presStyleCnt="5"/>
      <dgm:spPr/>
    </dgm:pt>
    <dgm:pt modelId="{0AE5FF93-FB1D-4BB7-9C3A-9CB71CE76BFC}" type="pres">
      <dgm:prSet presAssocID="{D3DBB5DF-B29E-4E3F-B241-105E9149F9CC}" presName="img" presStyleLbl="fgImgPlace1" presStyleIdx="3" presStyleCnt="5" custScaleX="83038" custScaleY="107179" custLinFactNeighborX="-8015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Medicine with solid fill"/>
        </a:ext>
      </dgm:extLst>
    </dgm:pt>
    <dgm:pt modelId="{0E1388F6-0A44-40CA-9DDE-A2A47A1A5DF6}" type="pres">
      <dgm:prSet presAssocID="{D3DBB5DF-B29E-4E3F-B241-105E9149F9CC}" presName="text" presStyleLbl="node1" presStyleIdx="3" presStyleCnt="5">
        <dgm:presLayoutVars>
          <dgm:bulletEnabled val="1"/>
        </dgm:presLayoutVars>
      </dgm:prSet>
      <dgm:spPr/>
    </dgm:pt>
    <dgm:pt modelId="{2C68C40C-F3AB-45F7-95B2-4D6132DCDD7F}" type="pres">
      <dgm:prSet presAssocID="{231203BB-31DF-47EB-8F4D-26D2C4C5397B}" presName="spacer" presStyleCnt="0"/>
      <dgm:spPr/>
    </dgm:pt>
    <dgm:pt modelId="{E163D362-18A3-4370-A4D0-1F25E1F5594F}" type="pres">
      <dgm:prSet presAssocID="{8A31EAAF-AF9A-4EE1-BC3D-5B9AFFBF4A02}" presName="comp" presStyleCnt="0"/>
      <dgm:spPr/>
    </dgm:pt>
    <dgm:pt modelId="{4234A5F9-D184-414C-AF21-8D114D8F8C40}" type="pres">
      <dgm:prSet presAssocID="{8A31EAAF-AF9A-4EE1-BC3D-5B9AFFBF4A02}" presName="box" presStyleLbl="node1" presStyleIdx="4" presStyleCnt="5"/>
      <dgm:spPr/>
    </dgm:pt>
    <dgm:pt modelId="{25D087D7-D233-4453-9AEA-E3946ED45E1E}" type="pres">
      <dgm:prSet presAssocID="{8A31EAAF-AF9A-4EE1-BC3D-5B9AFFBF4A02}" presName="img" presStyleLbl="fgImgPlace1" presStyleIdx="4" presStyleCnt="5" custScaleX="83038" custScaleY="107179" custLinFactNeighborX="-8015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EE212B4C-656A-4BF5-978D-E4B3A5841A0D}" type="pres">
      <dgm:prSet presAssocID="{8A31EAAF-AF9A-4EE1-BC3D-5B9AFFBF4A02}" presName="text" presStyleLbl="node1" presStyleIdx="4" presStyleCnt="5">
        <dgm:presLayoutVars>
          <dgm:bulletEnabled val="1"/>
        </dgm:presLayoutVars>
      </dgm:prSet>
      <dgm:spPr/>
    </dgm:pt>
  </dgm:ptLst>
  <dgm:cxnLst>
    <dgm:cxn modelId="{5884662D-9A9B-4862-B367-386490CA0AD2}" type="presOf" srcId="{F1C4F1D1-7F95-4DCD-8A0E-291C5D23FC27}" destId="{A9781F71-54F0-4654-A73F-F2A6B206758E}" srcOrd="0" destOrd="0" presId="urn:microsoft.com/office/officeart/2005/8/layout/vList4"/>
    <dgm:cxn modelId="{2FE51A3A-536C-4F99-81F3-732A9E1B5D41}" type="presOf" srcId="{D3DBB5DF-B29E-4E3F-B241-105E9149F9CC}" destId="{0E1388F6-0A44-40CA-9DDE-A2A47A1A5DF6}" srcOrd="1" destOrd="0" presId="urn:microsoft.com/office/officeart/2005/8/layout/vList4"/>
    <dgm:cxn modelId="{A7B9F564-56BC-4E63-A35C-51EE2B57EAC3}" type="presOf" srcId="{F1C4F1D1-7F95-4DCD-8A0E-291C5D23FC27}" destId="{DC7CD246-A190-4629-9AFC-B38D8D8AF683}" srcOrd="1" destOrd="0" presId="urn:microsoft.com/office/officeart/2005/8/layout/vList4"/>
    <dgm:cxn modelId="{9055294D-172D-448D-B5E1-DEFACB9BDB1B}" type="presOf" srcId="{4051E05B-2238-450E-BC3B-5DD4A9EBCC3D}" destId="{ECAA5FF0-B1A1-496A-A55A-790727F2279F}" srcOrd="1" destOrd="0" presId="urn:microsoft.com/office/officeart/2005/8/layout/vList4"/>
    <dgm:cxn modelId="{A64EA34E-8F5A-422C-B961-E7680935C02E}" srcId="{895DC431-56C7-4B69-94F1-0EB748FF851F}" destId="{D3DBB5DF-B29E-4E3F-B241-105E9149F9CC}" srcOrd="3" destOrd="0" parTransId="{BD88C0C7-46EA-460A-BBB1-6374EAD84C72}" sibTransId="{231203BB-31DF-47EB-8F4D-26D2C4C5397B}"/>
    <dgm:cxn modelId="{97574872-19DC-4609-8846-AE50ED78E189}" srcId="{895DC431-56C7-4B69-94F1-0EB748FF851F}" destId="{9F85CC47-564E-4582-A814-8C6350C14CAA}" srcOrd="0" destOrd="0" parTransId="{84CA5B88-722C-4D84-8D9F-A1E5D29FE641}" sibTransId="{DD9D7AB5-F237-48CB-967D-DF68E5E00EBF}"/>
    <dgm:cxn modelId="{9B0FC357-D884-4E6D-9492-4F0962EF1902}" type="presOf" srcId="{4051E05B-2238-450E-BC3B-5DD4A9EBCC3D}" destId="{0352E775-8F49-4D35-AD4C-B2CDF3560D11}" srcOrd="0" destOrd="0" presId="urn:microsoft.com/office/officeart/2005/8/layout/vList4"/>
    <dgm:cxn modelId="{C197C47A-0F07-489B-94C8-1271682CCE92}" type="presOf" srcId="{9F85CC47-564E-4582-A814-8C6350C14CAA}" destId="{ACC006F2-9083-4A57-99FE-4CFE0F233EE3}" srcOrd="0" destOrd="0" presId="urn:microsoft.com/office/officeart/2005/8/layout/vList4"/>
    <dgm:cxn modelId="{CFDB7F85-4848-425A-B791-4A3AB1C256A0}" srcId="{895DC431-56C7-4B69-94F1-0EB748FF851F}" destId="{F1C4F1D1-7F95-4DCD-8A0E-291C5D23FC27}" srcOrd="2" destOrd="0" parTransId="{2BD5E1F5-65B2-45F7-81B7-35DFB7C6C737}" sibTransId="{658658D7-5195-41D5-ACC3-188E1D5DF349}"/>
    <dgm:cxn modelId="{7EE33C8A-6C54-4542-B56B-33CB226A4A97}" srcId="{895DC431-56C7-4B69-94F1-0EB748FF851F}" destId="{8A31EAAF-AF9A-4EE1-BC3D-5B9AFFBF4A02}" srcOrd="4" destOrd="0" parTransId="{A7AC5DA3-3F2A-470B-82E0-221B8CD1514A}" sibTransId="{50F89156-5FEF-4B6E-9E53-0CB59F6111EC}"/>
    <dgm:cxn modelId="{4CE40DB7-DC06-48EA-B221-A15A750B807D}" type="presOf" srcId="{9F85CC47-564E-4582-A814-8C6350C14CAA}" destId="{1AFBFDC1-CDC7-4CBB-9761-CFE7717EF9E6}" srcOrd="1" destOrd="0" presId="urn:microsoft.com/office/officeart/2005/8/layout/vList4"/>
    <dgm:cxn modelId="{340646B8-4495-4C34-83B7-E43F57C71E45}" srcId="{895DC431-56C7-4B69-94F1-0EB748FF851F}" destId="{4051E05B-2238-450E-BC3B-5DD4A9EBCC3D}" srcOrd="1" destOrd="0" parTransId="{A3E4C243-B6D3-43D5-B004-80E381DFE53D}" sibTransId="{55EB6BD0-6381-42AE-9D48-F203EF1C558F}"/>
    <dgm:cxn modelId="{6AB007BE-A7D0-4C8E-908C-943E51EB6733}" type="presOf" srcId="{895DC431-56C7-4B69-94F1-0EB748FF851F}" destId="{B2302738-11DD-4F4D-B705-FFCE29F180AA}" srcOrd="0" destOrd="0" presId="urn:microsoft.com/office/officeart/2005/8/layout/vList4"/>
    <dgm:cxn modelId="{0302E6C1-EC76-4433-BB80-5028D93DFA5F}" type="presOf" srcId="{8A31EAAF-AF9A-4EE1-BC3D-5B9AFFBF4A02}" destId="{4234A5F9-D184-414C-AF21-8D114D8F8C40}" srcOrd="0" destOrd="0" presId="urn:microsoft.com/office/officeart/2005/8/layout/vList4"/>
    <dgm:cxn modelId="{58FD71C2-BDAA-444E-81DB-C045EEFAA2EB}" type="presOf" srcId="{D3DBB5DF-B29E-4E3F-B241-105E9149F9CC}" destId="{24B10135-AED4-4098-9477-ABEBDAB41704}" srcOrd="0" destOrd="0" presId="urn:microsoft.com/office/officeart/2005/8/layout/vList4"/>
    <dgm:cxn modelId="{E39A87EF-6D32-4BBC-BB7B-1E8881CDD0DE}" type="presOf" srcId="{8A31EAAF-AF9A-4EE1-BC3D-5B9AFFBF4A02}" destId="{EE212B4C-656A-4BF5-978D-E4B3A5841A0D}" srcOrd="1" destOrd="0" presId="urn:microsoft.com/office/officeart/2005/8/layout/vList4"/>
    <dgm:cxn modelId="{125F4DBC-E409-46B4-9D68-D594B4581E07}" type="presParOf" srcId="{B2302738-11DD-4F4D-B705-FFCE29F180AA}" destId="{D4FC0956-26EF-4885-BE4E-A45DDC522079}" srcOrd="0" destOrd="0" presId="urn:microsoft.com/office/officeart/2005/8/layout/vList4"/>
    <dgm:cxn modelId="{DF04883A-AF04-4C16-9EF8-9B66CDD97B59}" type="presParOf" srcId="{D4FC0956-26EF-4885-BE4E-A45DDC522079}" destId="{ACC006F2-9083-4A57-99FE-4CFE0F233EE3}" srcOrd="0" destOrd="0" presId="urn:microsoft.com/office/officeart/2005/8/layout/vList4"/>
    <dgm:cxn modelId="{18DBFB0B-5634-4A86-B377-9A607F336A5D}" type="presParOf" srcId="{D4FC0956-26EF-4885-BE4E-A45DDC522079}" destId="{C2C5B58F-F6C0-4B43-8966-17826B8A5E3F}" srcOrd="1" destOrd="0" presId="urn:microsoft.com/office/officeart/2005/8/layout/vList4"/>
    <dgm:cxn modelId="{C36D54DF-F192-46FD-B1CA-545585753745}" type="presParOf" srcId="{D4FC0956-26EF-4885-BE4E-A45DDC522079}" destId="{1AFBFDC1-CDC7-4CBB-9761-CFE7717EF9E6}" srcOrd="2" destOrd="0" presId="urn:microsoft.com/office/officeart/2005/8/layout/vList4"/>
    <dgm:cxn modelId="{EBCEDCC6-4DDC-4594-8D96-AECF7CAD5088}" type="presParOf" srcId="{B2302738-11DD-4F4D-B705-FFCE29F180AA}" destId="{BDD5B390-5867-490E-8F61-F9AE6E327A31}" srcOrd="1" destOrd="0" presId="urn:microsoft.com/office/officeart/2005/8/layout/vList4"/>
    <dgm:cxn modelId="{FA6B0D34-50CB-45FE-B88B-E0DA53158E5A}" type="presParOf" srcId="{B2302738-11DD-4F4D-B705-FFCE29F180AA}" destId="{166F4721-F123-4C11-82EB-FD838C0691FE}" srcOrd="2" destOrd="0" presId="urn:microsoft.com/office/officeart/2005/8/layout/vList4"/>
    <dgm:cxn modelId="{C476E3E8-6A7A-4F07-8184-72B499FA7A77}" type="presParOf" srcId="{166F4721-F123-4C11-82EB-FD838C0691FE}" destId="{0352E775-8F49-4D35-AD4C-B2CDF3560D11}" srcOrd="0" destOrd="0" presId="urn:microsoft.com/office/officeart/2005/8/layout/vList4"/>
    <dgm:cxn modelId="{651DD8BA-BB70-4214-B303-E46C1CA85ACA}" type="presParOf" srcId="{166F4721-F123-4C11-82EB-FD838C0691FE}" destId="{E504F910-FAE9-41FE-8E55-417C95629C6F}" srcOrd="1" destOrd="0" presId="urn:microsoft.com/office/officeart/2005/8/layout/vList4"/>
    <dgm:cxn modelId="{735E8115-F39A-4C25-B15A-4E185403BDE5}" type="presParOf" srcId="{166F4721-F123-4C11-82EB-FD838C0691FE}" destId="{ECAA5FF0-B1A1-496A-A55A-790727F2279F}" srcOrd="2" destOrd="0" presId="urn:microsoft.com/office/officeart/2005/8/layout/vList4"/>
    <dgm:cxn modelId="{22B80314-FCE0-4E5A-8344-95FD3EC2B7D6}" type="presParOf" srcId="{B2302738-11DD-4F4D-B705-FFCE29F180AA}" destId="{19F65E5E-1E5A-406F-89F7-5CF36E8DEC22}" srcOrd="3" destOrd="0" presId="urn:microsoft.com/office/officeart/2005/8/layout/vList4"/>
    <dgm:cxn modelId="{4EDDFB0E-36AB-4EFB-B89C-E61330E09309}" type="presParOf" srcId="{B2302738-11DD-4F4D-B705-FFCE29F180AA}" destId="{670AC078-12E3-4487-A2CE-E30AF0CB932C}" srcOrd="4" destOrd="0" presId="urn:microsoft.com/office/officeart/2005/8/layout/vList4"/>
    <dgm:cxn modelId="{31427848-16EC-468F-9D6B-BC2FF97D4D49}" type="presParOf" srcId="{670AC078-12E3-4487-A2CE-E30AF0CB932C}" destId="{A9781F71-54F0-4654-A73F-F2A6B206758E}" srcOrd="0" destOrd="0" presId="urn:microsoft.com/office/officeart/2005/8/layout/vList4"/>
    <dgm:cxn modelId="{EF3E5F51-A537-484F-AA67-69EAE958D5D3}" type="presParOf" srcId="{670AC078-12E3-4487-A2CE-E30AF0CB932C}" destId="{1C4F4E25-CFB0-4D95-A2C2-4FDB506B9A09}" srcOrd="1" destOrd="0" presId="urn:microsoft.com/office/officeart/2005/8/layout/vList4"/>
    <dgm:cxn modelId="{5AE41128-D577-4753-982F-325D5A066D30}" type="presParOf" srcId="{670AC078-12E3-4487-A2CE-E30AF0CB932C}" destId="{DC7CD246-A190-4629-9AFC-B38D8D8AF683}" srcOrd="2" destOrd="0" presId="urn:microsoft.com/office/officeart/2005/8/layout/vList4"/>
    <dgm:cxn modelId="{1CC034E9-148B-411B-8F34-10166F9990E8}" type="presParOf" srcId="{B2302738-11DD-4F4D-B705-FFCE29F180AA}" destId="{D656D58C-DB78-48C6-871C-E075E9259181}" srcOrd="5" destOrd="0" presId="urn:microsoft.com/office/officeart/2005/8/layout/vList4"/>
    <dgm:cxn modelId="{7FDB2DA8-97EA-4FBF-B08E-2B0E87595A56}" type="presParOf" srcId="{B2302738-11DD-4F4D-B705-FFCE29F180AA}" destId="{CCDA4D4A-D30D-4769-9686-E15B91947BEA}" srcOrd="6" destOrd="0" presId="urn:microsoft.com/office/officeart/2005/8/layout/vList4"/>
    <dgm:cxn modelId="{A028D310-05CD-4324-8547-BD91AC9831A6}" type="presParOf" srcId="{CCDA4D4A-D30D-4769-9686-E15B91947BEA}" destId="{24B10135-AED4-4098-9477-ABEBDAB41704}" srcOrd="0" destOrd="0" presId="urn:microsoft.com/office/officeart/2005/8/layout/vList4"/>
    <dgm:cxn modelId="{7CF68BDD-B667-48FA-87C5-D4474D46F8BD}" type="presParOf" srcId="{CCDA4D4A-D30D-4769-9686-E15B91947BEA}" destId="{0AE5FF93-FB1D-4BB7-9C3A-9CB71CE76BFC}" srcOrd="1" destOrd="0" presId="urn:microsoft.com/office/officeart/2005/8/layout/vList4"/>
    <dgm:cxn modelId="{623455B4-468A-40B3-A1B5-585134A610A9}" type="presParOf" srcId="{CCDA4D4A-D30D-4769-9686-E15B91947BEA}" destId="{0E1388F6-0A44-40CA-9DDE-A2A47A1A5DF6}" srcOrd="2" destOrd="0" presId="urn:microsoft.com/office/officeart/2005/8/layout/vList4"/>
    <dgm:cxn modelId="{4368CC59-A829-45A0-86A0-A4DD887C6FD0}" type="presParOf" srcId="{B2302738-11DD-4F4D-B705-FFCE29F180AA}" destId="{2C68C40C-F3AB-45F7-95B2-4D6132DCDD7F}" srcOrd="7" destOrd="0" presId="urn:microsoft.com/office/officeart/2005/8/layout/vList4"/>
    <dgm:cxn modelId="{7B8A3F19-9099-4E6C-8C67-C58CAA3AB42F}" type="presParOf" srcId="{B2302738-11DD-4F4D-B705-FFCE29F180AA}" destId="{E163D362-18A3-4370-A4D0-1F25E1F5594F}" srcOrd="8" destOrd="0" presId="urn:microsoft.com/office/officeart/2005/8/layout/vList4"/>
    <dgm:cxn modelId="{26EFCEF5-3005-426D-9AEE-673573B683E9}" type="presParOf" srcId="{E163D362-18A3-4370-A4D0-1F25E1F5594F}" destId="{4234A5F9-D184-414C-AF21-8D114D8F8C40}" srcOrd="0" destOrd="0" presId="urn:microsoft.com/office/officeart/2005/8/layout/vList4"/>
    <dgm:cxn modelId="{DA783267-F4CD-48CE-A6F2-341C7BDDD57E}" type="presParOf" srcId="{E163D362-18A3-4370-A4D0-1F25E1F5594F}" destId="{25D087D7-D233-4453-9AEA-E3946ED45E1E}" srcOrd="1" destOrd="0" presId="urn:microsoft.com/office/officeart/2005/8/layout/vList4"/>
    <dgm:cxn modelId="{74973CB2-37EA-4463-B86C-AD9F5A8550C1}" type="presParOf" srcId="{E163D362-18A3-4370-A4D0-1F25E1F5594F}" destId="{EE212B4C-656A-4BF5-978D-E4B3A5841A0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DB71F6-7458-4054-B8C6-8C97FE62B94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0C1FC9E-F53D-4BCD-8301-39CEB6C6BD86}">
      <dgm:prSet custT="1"/>
      <dgm:spPr/>
      <dgm:t>
        <a:bodyPr/>
        <a:lstStyle/>
        <a:p>
          <a:pPr algn="r"/>
          <a:r>
            <a:rPr lang="en-IN" sz="2000" b="1" u="none" dirty="0"/>
            <a:t>Real-World Scenario</a:t>
          </a:r>
          <a:endParaRPr lang="en-IN" sz="2000" u="none" dirty="0"/>
        </a:p>
      </dgm:t>
    </dgm:pt>
    <dgm:pt modelId="{B6DA08B2-6B8D-4EFF-83FD-594689EFC7BA}" type="parTrans" cxnId="{7B05DEB2-15DF-4387-B35C-7CABC9A97160}">
      <dgm:prSet/>
      <dgm:spPr/>
      <dgm:t>
        <a:bodyPr/>
        <a:lstStyle/>
        <a:p>
          <a:endParaRPr lang="en-IN"/>
        </a:p>
      </dgm:t>
    </dgm:pt>
    <dgm:pt modelId="{405574A3-6042-4CCE-B9C5-F7AD09FB25C1}" type="sibTrans" cxnId="{7B05DEB2-15DF-4387-B35C-7CABC9A97160}">
      <dgm:prSet/>
      <dgm:spPr/>
      <dgm:t>
        <a:bodyPr/>
        <a:lstStyle/>
        <a:p>
          <a:endParaRPr lang="en-IN"/>
        </a:p>
      </dgm:t>
    </dgm:pt>
    <dgm:pt modelId="{1BE70580-FF7E-4961-BF89-B8DC3409D29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 patient in a remote village near rural area has their blood pressure checked by a local ASHA worker. </a:t>
          </a:r>
          <a:endParaRPr lang="en-IN" dirty="0"/>
        </a:p>
      </dgm:t>
    </dgm:pt>
    <dgm:pt modelId="{0A4F7A78-E358-40E7-BD08-8EBF37540A98}" type="parTrans" cxnId="{A2430C64-DA11-47BB-802C-AF79D106B797}">
      <dgm:prSet/>
      <dgm:spPr/>
      <dgm:t>
        <a:bodyPr/>
        <a:lstStyle/>
        <a:p>
          <a:endParaRPr lang="en-IN"/>
        </a:p>
      </dgm:t>
    </dgm:pt>
    <dgm:pt modelId="{DA24C845-4F07-4D1A-A6E1-9638F241E945}" type="sibTrans" cxnId="{A2430C64-DA11-47BB-802C-AF79D106B797}">
      <dgm:prSet/>
      <dgm:spPr/>
      <dgm:t>
        <a:bodyPr/>
        <a:lstStyle/>
        <a:p>
          <a:endParaRPr lang="en-IN"/>
        </a:p>
      </dgm:t>
    </dgm:pt>
    <dgm:pt modelId="{D96FE1E5-7755-43EC-8605-69789C18BAF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worker sends an SMS with the high reading to our system using the patient's basic handset. </a:t>
          </a:r>
          <a:endParaRPr lang="en-IN" dirty="0"/>
        </a:p>
      </dgm:t>
    </dgm:pt>
    <dgm:pt modelId="{24630077-19A9-4273-BD3A-9E2FB368A12B}" type="parTrans" cxnId="{870D684D-D149-4D25-8BEF-9B917436279F}">
      <dgm:prSet/>
      <dgm:spPr/>
      <dgm:t>
        <a:bodyPr/>
        <a:lstStyle/>
        <a:p>
          <a:endParaRPr lang="en-IN"/>
        </a:p>
      </dgm:t>
    </dgm:pt>
    <dgm:pt modelId="{EC2D0F08-872B-4561-8EEC-BD52F53D6435}" type="sibTrans" cxnId="{870D684D-D149-4D25-8BEF-9B917436279F}">
      <dgm:prSet/>
      <dgm:spPr/>
      <dgm:t>
        <a:bodyPr/>
        <a:lstStyle/>
        <a:p>
          <a:endParaRPr lang="en-IN"/>
        </a:p>
      </dgm:t>
    </dgm:pt>
    <dgm:pt modelId="{4DFA019C-D62E-4F62-A966-6C3CBBBE70B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quickly identifies the risk and sends an alert back to the ASHA worker's phone. </a:t>
          </a:r>
          <a:endParaRPr lang="en-IN" dirty="0"/>
        </a:p>
      </dgm:t>
    </dgm:pt>
    <dgm:pt modelId="{EFFDB231-7B6B-4FC0-B559-E30697076E7D}" type="parTrans" cxnId="{C56E94FB-1C2C-48F2-94FD-A65C89376A97}">
      <dgm:prSet/>
      <dgm:spPr/>
      <dgm:t>
        <a:bodyPr/>
        <a:lstStyle/>
        <a:p>
          <a:endParaRPr lang="en-IN"/>
        </a:p>
      </dgm:t>
    </dgm:pt>
    <dgm:pt modelId="{9553DAFB-EBB4-425A-B8FB-0BFF3265E121}" type="sibTrans" cxnId="{C56E94FB-1C2C-48F2-94FD-A65C89376A97}">
      <dgm:prSet/>
      <dgm:spPr/>
      <dgm:t>
        <a:bodyPr/>
        <a:lstStyle/>
        <a:p>
          <a:endParaRPr lang="en-IN"/>
        </a:p>
      </dgm:t>
    </dgm:pt>
    <dgm:pt modelId="{B02D33DA-4CFC-450F-B55C-719DF48027A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worker access the patient's symptoms on the platform and schedules a priority appointment at the nearest government hospital.</a:t>
          </a:r>
          <a:endParaRPr lang="en-IN" dirty="0"/>
        </a:p>
      </dgm:t>
    </dgm:pt>
    <dgm:pt modelId="{3C354991-1F6A-4BBA-8E0E-076B7680BE8E}" type="parTrans" cxnId="{335578EB-685D-4B50-A495-2A8171D542CF}">
      <dgm:prSet/>
      <dgm:spPr/>
      <dgm:t>
        <a:bodyPr/>
        <a:lstStyle/>
        <a:p>
          <a:endParaRPr lang="en-IN"/>
        </a:p>
      </dgm:t>
    </dgm:pt>
    <dgm:pt modelId="{93977C8E-A8FC-49EC-96BC-9148BA49AE58}" type="sibTrans" cxnId="{335578EB-685D-4B50-A495-2A8171D542CF}">
      <dgm:prSet/>
      <dgm:spPr/>
      <dgm:t>
        <a:bodyPr/>
        <a:lstStyle/>
        <a:p>
          <a:endParaRPr lang="en-IN"/>
        </a:p>
      </dgm:t>
    </dgm:pt>
    <dgm:pt modelId="{EC8423CD-7E4A-4696-8381-A19780F47D6B}">
      <dgm:prSet custT="1"/>
      <dgm:spPr/>
      <dgm:t>
        <a:bodyPr/>
        <a:lstStyle/>
        <a:p>
          <a:pPr algn="r"/>
          <a:r>
            <a:rPr lang="en-US" sz="2000" b="1" u="none" dirty="0"/>
            <a:t>Impact &amp; Benefits</a:t>
          </a:r>
          <a:endParaRPr lang="en-IN" sz="2000" u="none" dirty="0"/>
        </a:p>
      </dgm:t>
    </dgm:pt>
    <dgm:pt modelId="{9D43B90A-043B-4CB2-B762-27C8240EBFBD}" type="parTrans" cxnId="{935BEF81-8C13-4BD9-874D-63A5C7AB7869}">
      <dgm:prSet/>
      <dgm:spPr/>
      <dgm:t>
        <a:bodyPr/>
        <a:lstStyle/>
        <a:p>
          <a:endParaRPr lang="en-IN"/>
        </a:p>
      </dgm:t>
    </dgm:pt>
    <dgm:pt modelId="{D973F02E-7219-4389-B130-A4FFC23598D4}" type="sibTrans" cxnId="{935BEF81-8C13-4BD9-874D-63A5C7AB7869}">
      <dgm:prSet/>
      <dgm:spPr/>
      <dgm:t>
        <a:bodyPr/>
        <a:lstStyle/>
        <a:p>
          <a:endParaRPr lang="en-IN"/>
        </a:p>
      </dgm:t>
    </dgm:pt>
    <dgm:pt modelId="{8798A16D-FECA-4C7B-BA0A-A9B7A6BCFC2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This platform provides essential observation for chronic care patients without needing any fast internet connection. </a:t>
          </a:r>
          <a:endParaRPr lang="en-IN" dirty="0"/>
        </a:p>
      </dgm:t>
    </dgm:pt>
    <dgm:pt modelId="{D514697B-7840-488C-A88C-CC0FE5FE5822}" type="parTrans" cxnId="{252A8B33-F608-41C7-9CDF-5E707BB1F593}">
      <dgm:prSet/>
      <dgm:spPr/>
      <dgm:t>
        <a:bodyPr/>
        <a:lstStyle/>
        <a:p>
          <a:endParaRPr lang="en-IN"/>
        </a:p>
      </dgm:t>
    </dgm:pt>
    <dgm:pt modelId="{FC7403FA-D468-44F8-B0AA-C2B1B77BCD73}" type="sibTrans" cxnId="{252A8B33-F608-41C7-9CDF-5E707BB1F593}">
      <dgm:prSet/>
      <dgm:spPr/>
      <dgm:t>
        <a:bodyPr/>
        <a:lstStyle/>
        <a:p>
          <a:endParaRPr lang="en-IN"/>
        </a:p>
      </dgm:t>
    </dgm:pt>
    <dgm:pt modelId="{B589CCC4-F3D9-4A0F-ACCD-DA8DF91BCB7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simplifies doctor consultations by delivering organized data before 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 appointment starts. </a:t>
          </a:r>
          <a:endParaRPr lang="en-IN" dirty="0"/>
        </a:p>
      </dgm:t>
    </dgm:pt>
    <dgm:pt modelId="{47B5042B-2FB8-4401-90EC-8FEA76CA3687}" type="parTrans" cxnId="{C7D64FEA-80F0-4724-B46D-F22A4ECF739C}">
      <dgm:prSet/>
      <dgm:spPr/>
      <dgm:t>
        <a:bodyPr/>
        <a:lstStyle/>
        <a:p>
          <a:endParaRPr lang="en-IN"/>
        </a:p>
      </dgm:t>
    </dgm:pt>
    <dgm:pt modelId="{395D96CA-2E60-46B8-9731-FBB61C698042}" type="sibTrans" cxnId="{C7D64FEA-80F0-4724-B46D-F22A4ECF739C}">
      <dgm:prSet/>
      <dgm:spPr/>
      <dgm:t>
        <a:bodyPr/>
        <a:lstStyle/>
        <a:p>
          <a:endParaRPr lang="en-IN"/>
        </a:p>
      </dgm:t>
    </dgm:pt>
    <dgm:pt modelId="{0D1E12CC-33A8-4AC2-8B39-542A1A45AF2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alert system enables quick action in high-risk situations to help prevent emergencies. </a:t>
          </a:r>
          <a:endParaRPr lang="en-IN" dirty="0"/>
        </a:p>
      </dgm:t>
    </dgm:pt>
    <dgm:pt modelId="{041717CB-6C79-41AD-B81C-8C1C763E0260}" type="parTrans" cxnId="{E1925BA7-0570-49EE-AABA-63862EF6EE3E}">
      <dgm:prSet/>
      <dgm:spPr/>
      <dgm:t>
        <a:bodyPr/>
        <a:lstStyle/>
        <a:p>
          <a:endParaRPr lang="en-IN"/>
        </a:p>
      </dgm:t>
    </dgm:pt>
    <dgm:pt modelId="{9E7A9F18-74A8-4299-8535-2C25D27C82DB}" type="sibTrans" cxnId="{E1925BA7-0570-49EE-AABA-63862EF6EE3E}">
      <dgm:prSet/>
      <dgm:spPr/>
      <dgm:t>
        <a:bodyPr/>
        <a:lstStyle/>
        <a:p>
          <a:endParaRPr lang="en-IN"/>
        </a:p>
      </dgm:t>
    </dgm:pt>
    <dgm:pt modelId="{CB0A5A2B-DAD8-4FBC-86C3-F896471534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Ultimately, it connects rural patients directly to government healthcare services.</a:t>
          </a:r>
          <a:endParaRPr lang="en-IN" dirty="0"/>
        </a:p>
      </dgm:t>
    </dgm:pt>
    <dgm:pt modelId="{104869B6-AC2F-4422-9300-F303B9064D84}" type="parTrans" cxnId="{80EC104D-BCDD-41ED-99A9-0F037C5D5714}">
      <dgm:prSet/>
      <dgm:spPr/>
      <dgm:t>
        <a:bodyPr/>
        <a:lstStyle/>
        <a:p>
          <a:endParaRPr lang="en-IN"/>
        </a:p>
      </dgm:t>
    </dgm:pt>
    <dgm:pt modelId="{6FB59017-28D4-4F3E-A341-295C2C686D2E}" type="sibTrans" cxnId="{80EC104D-BCDD-41ED-99A9-0F037C5D5714}">
      <dgm:prSet/>
      <dgm:spPr/>
      <dgm:t>
        <a:bodyPr/>
        <a:lstStyle/>
        <a:p>
          <a:endParaRPr lang="en-IN"/>
        </a:p>
      </dgm:t>
    </dgm:pt>
    <dgm:pt modelId="{69396D33-F7A2-4759-8B80-FC79BBEB2BA5}" type="pres">
      <dgm:prSet presAssocID="{FEDB71F6-7458-4054-B8C6-8C97FE62B9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CF873DD-F3E3-48C4-AF27-19C79F4E48E8}" type="pres">
      <dgm:prSet presAssocID="{50C1FC9E-F53D-4BCD-8301-39CEB6C6BD86}" presName="root" presStyleCnt="0"/>
      <dgm:spPr/>
    </dgm:pt>
    <dgm:pt modelId="{F708E10F-A0D7-4BBE-A289-4E533F6740A5}" type="pres">
      <dgm:prSet presAssocID="{50C1FC9E-F53D-4BCD-8301-39CEB6C6BD86}" presName="rootComposite" presStyleCnt="0"/>
      <dgm:spPr/>
    </dgm:pt>
    <dgm:pt modelId="{CFA83229-600F-4A97-A23C-8CC2ADACE237}" type="pres">
      <dgm:prSet presAssocID="{50C1FC9E-F53D-4BCD-8301-39CEB6C6BD86}" presName="rootText" presStyleLbl="node1" presStyleIdx="0" presStyleCnt="2" custScaleX="104528" custScaleY="83753"/>
      <dgm:spPr/>
    </dgm:pt>
    <dgm:pt modelId="{B54326ED-2377-494D-9F03-F53ABA5821FB}" type="pres">
      <dgm:prSet presAssocID="{50C1FC9E-F53D-4BCD-8301-39CEB6C6BD86}" presName="rootConnector" presStyleLbl="node1" presStyleIdx="0" presStyleCnt="2"/>
      <dgm:spPr/>
    </dgm:pt>
    <dgm:pt modelId="{FF11FB1A-A901-4112-95A6-2AE866F6AF37}" type="pres">
      <dgm:prSet presAssocID="{50C1FC9E-F53D-4BCD-8301-39CEB6C6BD86}" presName="childShape" presStyleCnt="0"/>
      <dgm:spPr/>
    </dgm:pt>
    <dgm:pt modelId="{FC9F5A29-FA0A-4544-8ECB-F5F1C8D50C48}" type="pres">
      <dgm:prSet presAssocID="{0A4F7A78-E358-40E7-BD08-8EBF37540A98}" presName="Name13" presStyleLbl="parChTrans1D2" presStyleIdx="0" presStyleCnt="8"/>
      <dgm:spPr/>
    </dgm:pt>
    <dgm:pt modelId="{9BF0E62D-7DFB-4DD5-968A-D2AB1BDB17DC}" type="pres">
      <dgm:prSet presAssocID="{1BE70580-FF7E-4961-BF89-B8DC3409D29F}" presName="childText" presStyleLbl="bgAcc1" presStyleIdx="0" presStyleCnt="8" custScaleX="180626">
        <dgm:presLayoutVars>
          <dgm:bulletEnabled val="1"/>
        </dgm:presLayoutVars>
      </dgm:prSet>
      <dgm:spPr/>
    </dgm:pt>
    <dgm:pt modelId="{0C355AC2-C55B-49AC-BC31-BEDCD9A3BEB6}" type="pres">
      <dgm:prSet presAssocID="{24630077-19A9-4273-BD3A-9E2FB368A12B}" presName="Name13" presStyleLbl="parChTrans1D2" presStyleIdx="1" presStyleCnt="8"/>
      <dgm:spPr/>
    </dgm:pt>
    <dgm:pt modelId="{1DF22199-D941-473B-BA77-2F091F7EB2A4}" type="pres">
      <dgm:prSet presAssocID="{D96FE1E5-7755-43EC-8605-69789C18BAFD}" presName="childText" presStyleLbl="bgAcc1" presStyleIdx="1" presStyleCnt="8" custScaleX="180626">
        <dgm:presLayoutVars>
          <dgm:bulletEnabled val="1"/>
        </dgm:presLayoutVars>
      </dgm:prSet>
      <dgm:spPr/>
    </dgm:pt>
    <dgm:pt modelId="{F4F11FF4-6615-44FA-8EF2-A1D3287FEF95}" type="pres">
      <dgm:prSet presAssocID="{EFFDB231-7B6B-4FC0-B559-E30697076E7D}" presName="Name13" presStyleLbl="parChTrans1D2" presStyleIdx="2" presStyleCnt="8"/>
      <dgm:spPr/>
    </dgm:pt>
    <dgm:pt modelId="{3BB96B91-0866-40AB-A5B0-D97B84A7E264}" type="pres">
      <dgm:prSet presAssocID="{4DFA019C-D62E-4F62-A966-6C3CBBBE70BB}" presName="childText" presStyleLbl="bgAcc1" presStyleIdx="2" presStyleCnt="8" custScaleX="180626">
        <dgm:presLayoutVars>
          <dgm:bulletEnabled val="1"/>
        </dgm:presLayoutVars>
      </dgm:prSet>
      <dgm:spPr/>
    </dgm:pt>
    <dgm:pt modelId="{4C595E40-BBBD-44F0-987A-BFB86BA43E1B}" type="pres">
      <dgm:prSet presAssocID="{3C354991-1F6A-4BBA-8E0E-076B7680BE8E}" presName="Name13" presStyleLbl="parChTrans1D2" presStyleIdx="3" presStyleCnt="8"/>
      <dgm:spPr/>
    </dgm:pt>
    <dgm:pt modelId="{7521192D-AE12-449D-94EF-3161CB27EF38}" type="pres">
      <dgm:prSet presAssocID="{B02D33DA-4CFC-450F-B55C-719DF48027AD}" presName="childText" presStyleLbl="bgAcc1" presStyleIdx="3" presStyleCnt="8" custScaleX="180626">
        <dgm:presLayoutVars>
          <dgm:bulletEnabled val="1"/>
        </dgm:presLayoutVars>
      </dgm:prSet>
      <dgm:spPr/>
    </dgm:pt>
    <dgm:pt modelId="{D83BE97E-A330-43DC-B4F7-F688ACAD32E2}" type="pres">
      <dgm:prSet presAssocID="{EC8423CD-7E4A-4696-8381-A19780F47D6B}" presName="root" presStyleCnt="0"/>
      <dgm:spPr/>
    </dgm:pt>
    <dgm:pt modelId="{BFD2BE35-2B45-4785-A820-892A43C8B35F}" type="pres">
      <dgm:prSet presAssocID="{EC8423CD-7E4A-4696-8381-A19780F47D6B}" presName="rootComposite" presStyleCnt="0"/>
      <dgm:spPr/>
    </dgm:pt>
    <dgm:pt modelId="{131DDEF5-C5F6-4F37-838E-0BAD6FEC0713}" type="pres">
      <dgm:prSet presAssocID="{EC8423CD-7E4A-4696-8381-A19780F47D6B}" presName="rootText" presStyleLbl="node1" presStyleIdx="1" presStyleCnt="2" custScaleX="104528" custScaleY="83622"/>
      <dgm:spPr/>
    </dgm:pt>
    <dgm:pt modelId="{C8CF8E9D-3FEE-41FE-973A-25547B0C4E9B}" type="pres">
      <dgm:prSet presAssocID="{EC8423CD-7E4A-4696-8381-A19780F47D6B}" presName="rootConnector" presStyleLbl="node1" presStyleIdx="1" presStyleCnt="2"/>
      <dgm:spPr/>
    </dgm:pt>
    <dgm:pt modelId="{60AFEEC3-FB44-42A7-9099-6F1F0AF68395}" type="pres">
      <dgm:prSet presAssocID="{EC8423CD-7E4A-4696-8381-A19780F47D6B}" presName="childShape" presStyleCnt="0"/>
      <dgm:spPr/>
    </dgm:pt>
    <dgm:pt modelId="{DFA63187-DBBC-4BD7-8C5E-08D65829C9B1}" type="pres">
      <dgm:prSet presAssocID="{D514697B-7840-488C-A88C-CC0FE5FE5822}" presName="Name13" presStyleLbl="parChTrans1D2" presStyleIdx="4" presStyleCnt="8"/>
      <dgm:spPr/>
    </dgm:pt>
    <dgm:pt modelId="{4BF56581-3F95-4DF3-8659-2F4BD57DB747}" type="pres">
      <dgm:prSet presAssocID="{8798A16D-FECA-4C7B-BA0A-A9B7A6BCFC27}" presName="childText" presStyleLbl="bgAcc1" presStyleIdx="4" presStyleCnt="8" custScaleX="180626">
        <dgm:presLayoutVars>
          <dgm:bulletEnabled val="1"/>
        </dgm:presLayoutVars>
      </dgm:prSet>
      <dgm:spPr/>
    </dgm:pt>
    <dgm:pt modelId="{63FB2F80-0FCD-4F86-897A-CBF2CC159F41}" type="pres">
      <dgm:prSet presAssocID="{47B5042B-2FB8-4401-90EC-8FEA76CA3687}" presName="Name13" presStyleLbl="parChTrans1D2" presStyleIdx="5" presStyleCnt="8"/>
      <dgm:spPr/>
    </dgm:pt>
    <dgm:pt modelId="{C036DD0D-2E93-4AF7-B643-69FA7540B14C}" type="pres">
      <dgm:prSet presAssocID="{B589CCC4-F3D9-4A0F-ACCD-DA8DF91BCB72}" presName="childText" presStyleLbl="bgAcc1" presStyleIdx="5" presStyleCnt="8" custScaleX="180626">
        <dgm:presLayoutVars>
          <dgm:bulletEnabled val="1"/>
        </dgm:presLayoutVars>
      </dgm:prSet>
      <dgm:spPr/>
    </dgm:pt>
    <dgm:pt modelId="{8C7E8402-28B8-463B-905C-33541D260832}" type="pres">
      <dgm:prSet presAssocID="{041717CB-6C79-41AD-B81C-8C1C763E0260}" presName="Name13" presStyleLbl="parChTrans1D2" presStyleIdx="6" presStyleCnt="8"/>
      <dgm:spPr/>
    </dgm:pt>
    <dgm:pt modelId="{75D91DD4-018E-4C51-9A4F-0C54C2C5B1DD}" type="pres">
      <dgm:prSet presAssocID="{0D1E12CC-33A8-4AC2-8B39-542A1A45AF2E}" presName="childText" presStyleLbl="bgAcc1" presStyleIdx="6" presStyleCnt="8" custScaleX="180626">
        <dgm:presLayoutVars>
          <dgm:bulletEnabled val="1"/>
        </dgm:presLayoutVars>
      </dgm:prSet>
      <dgm:spPr/>
    </dgm:pt>
    <dgm:pt modelId="{C30849FB-962F-4E5C-87D0-29B14102825C}" type="pres">
      <dgm:prSet presAssocID="{104869B6-AC2F-4422-9300-F303B9064D84}" presName="Name13" presStyleLbl="parChTrans1D2" presStyleIdx="7" presStyleCnt="8"/>
      <dgm:spPr/>
    </dgm:pt>
    <dgm:pt modelId="{E779E44B-D5D0-4484-80D1-1F31BFCA07D2}" type="pres">
      <dgm:prSet presAssocID="{CB0A5A2B-DAD8-4FBC-86C3-F896471534D7}" presName="childText" presStyleLbl="bgAcc1" presStyleIdx="7" presStyleCnt="8" custScaleX="180626">
        <dgm:presLayoutVars>
          <dgm:bulletEnabled val="1"/>
        </dgm:presLayoutVars>
      </dgm:prSet>
      <dgm:spPr/>
    </dgm:pt>
  </dgm:ptLst>
  <dgm:cxnLst>
    <dgm:cxn modelId="{AABF3B0C-4E29-459D-BBBE-326DF27EE759}" type="presOf" srcId="{104869B6-AC2F-4422-9300-F303B9064D84}" destId="{C30849FB-962F-4E5C-87D0-29B14102825C}" srcOrd="0" destOrd="0" presId="urn:microsoft.com/office/officeart/2005/8/layout/hierarchy3"/>
    <dgm:cxn modelId="{796BC82D-85C7-4CBD-8C0B-E967E1A860C5}" type="presOf" srcId="{EC8423CD-7E4A-4696-8381-A19780F47D6B}" destId="{C8CF8E9D-3FEE-41FE-973A-25547B0C4E9B}" srcOrd="1" destOrd="0" presId="urn:microsoft.com/office/officeart/2005/8/layout/hierarchy3"/>
    <dgm:cxn modelId="{C12BFE2E-697E-4E40-874B-B3E318588B35}" type="presOf" srcId="{4DFA019C-D62E-4F62-A966-6C3CBBBE70BB}" destId="{3BB96B91-0866-40AB-A5B0-D97B84A7E264}" srcOrd="0" destOrd="0" presId="urn:microsoft.com/office/officeart/2005/8/layout/hierarchy3"/>
    <dgm:cxn modelId="{252A8B33-F608-41C7-9CDF-5E707BB1F593}" srcId="{EC8423CD-7E4A-4696-8381-A19780F47D6B}" destId="{8798A16D-FECA-4C7B-BA0A-A9B7A6BCFC27}" srcOrd="0" destOrd="0" parTransId="{D514697B-7840-488C-A88C-CC0FE5FE5822}" sibTransId="{FC7403FA-D468-44F8-B0AA-C2B1B77BCD73}"/>
    <dgm:cxn modelId="{C19D1B5C-42F9-4436-9BF7-E5E9EEB2FA73}" type="presOf" srcId="{50C1FC9E-F53D-4BCD-8301-39CEB6C6BD86}" destId="{CFA83229-600F-4A97-A23C-8CC2ADACE237}" srcOrd="0" destOrd="0" presId="urn:microsoft.com/office/officeart/2005/8/layout/hierarchy3"/>
    <dgm:cxn modelId="{90A7EC5D-DB19-4081-9ED1-B454FC3B765F}" type="presOf" srcId="{041717CB-6C79-41AD-B81C-8C1C763E0260}" destId="{8C7E8402-28B8-463B-905C-33541D260832}" srcOrd="0" destOrd="0" presId="urn:microsoft.com/office/officeart/2005/8/layout/hierarchy3"/>
    <dgm:cxn modelId="{BF7F0643-CA9D-4C39-968B-13974D0FC1B2}" type="presOf" srcId="{EFFDB231-7B6B-4FC0-B559-E30697076E7D}" destId="{F4F11FF4-6615-44FA-8EF2-A1D3287FEF95}" srcOrd="0" destOrd="0" presId="urn:microsoft.com/office/officeart/2005/8/layout/hierarchy3"/>
    <dgm:cxn modelId="{B208E863-2450-4FF0-9F58-718F451E0B35}" type="presOf" srcId="{D96FE1E5-7755-43EC-8605-69789C18BAFD}" destId="{1DF22199-D941-473B-BA77-2F091F7EB2A4}" srcOrd="0" destOrd="0" presId="urn:microsoft.com/office/officeart/2005/8/layout/hierarchy3"/>
    <dgm:cxn modelId="{A2430C64-DA11-47BB-802C-AF79D106B797}" srcId="{50C1FC9E-F53D-4BCD-8301-39CEB6C6BD86}" destId="{1BE70580-FF7E-4961-BF89-B8DC3409D29F}" srcOrd="0" destOrd="0" parTransId="{0A4F7A78-E358-40E7-BD08-8EBF37540A98}" sibTransId="{DA24C845-4F07-4D1A-A6E1-9638F241E945}"/>
    <dgm:cxn modelId="{4B4A2A45-C176-4F5F-8CD1-D0F0D94274FA}" type="presOf" srcId="{B02D33DA-4CFC-450F-B55C-719DF48027AD}" destId="{7521192D-AE12-449D-94EF-3161CB27EF38}" srcOrd="0" destOrd="0" presId="urn:microsoft.com/office/officeart/2005/8/layout/hierarchy3"/>
    <dgm:cxn modelId="{07C5616A-B3A7-4E77-8C6C-3A5D02434B31}" type="presOf" srcId="{0D1E12CC-33A8-4AC2-8B39-542A1A45AF2E}" destId="{75D91DD4-018E-4C51-9A4F-0C54C2C5B1DD}" srcOrd="0" destOrd="0" presId="urn:microsoft.com/office/officeart/2005/8/layout/hierarchy3"/>
    <dgm:cxn modelId="{80EC104D-BCDD-41ED-99A9-0F037C5D5714}" srcId="{EC8423CD-7E4A-4696-8381-A19780F47D6B}" destId="{CB0A5A2B-DAD8-4FBC-86C3-F896471534D7}" srcOrd="3" destOrd="0" parTransId="{104869B6-AC2F-4422-9300-F303B9064D84}" sibTransId="{6FB59017-28D4-4F3E-A341-295C2C686D2E}"/>
    <dgm:cxn modelId="{870D684D-D149-4D25-8BEF-9B917436279F}" srcId="{50C1FC9E-F53D-4BCD-8301-39CEB6C6BD86}" destId="{D96FE1E5-7755-43EC-8605-69789C18BAFD}" srcOrd="1" destOrd="0" parTransId="{24630077-19A9-4273-BD3A-9E2FB368A12B}" sibTransId="{EC2D0F08-872B-4561-8EEC-BD52F53D6435}"/>
    <dgm:cxn modelId="{F027A47D-1BA1-4A9B-B765-67503EC300FF}" type="presOf" srcId="{3C354991-1F6A-4BBA-8E0E-076B7680BE8E}" destId="{4C595E40-BBBD-44F0-987A-BFB86BA43E1B}" srcOrd="0" destOrd="0" presId="urn:microsoft.com/office/officeart/2005/8/layout/hierarchy3"/>
    <dgm:cxn modelId="{4DB44B7E-E31F-40F0-9951-D00201E2FE74}" type="presOf" srcId="{EC8423CD-7E4A-4696-8381-A19780F47D6B}" destId="{131DDEF5-C5F6-4F37-838E-0BAD6FEC0713}" srcOrd="0" destOrd="0" presId="urn:microsoft.com/office/officeart/2005/8/layout/hierarchy3"/>
    <dgm:cxn modelId="{935BEF81-8C13-4BD9-874D-63A5C7AB7869}" srcId="{FEDB71F6-7458-4054-B8C6-8C97FE62B94C}" destId="{EC8423CD-7E4A-4696-8381-A19780F47D6B}" srcOrd="1" destOrd="0" parTransId="{9D43B90A-043B-4CB2-B762-27C8240EBFBD}" sibTransId="{D973F02E-7219-4389-B130-A4FFC23598D4}"/>
    <dgm:cxn modelId="{F3B6D18A-2FBD-4B10-B32B-F6254E7B5E8F}" type="presOf" srcId="{1BE70580-FF7E-4961-BF89-B8DC3409D29F}" destId="{9BF0E62D-7DFB-4DD5-968A-D2AB1BDB17DC}" srcOrd="0" destOrd="0" presId="urn:microsoft.com/office/officeart/2005/8/layout/hierarchy3"/>
    <dgm:cxn modelId="{CAB8F996-E25E-4DED-852C-41176BD75B5B}" type="presOf" srcId="{B589CCC4-F3D9-4A0F-ACCD-DA8DF91BCB72}" destId="{C036DD0D-2E93-4AF7-B643-69FA7540B14C}" srcOrd="0" destOrd="0" presId="urn:microsoft.com/office/officeart/2005/8/layout/hierarchy3"/>
    <dgm:cxn modelId="{3D299697-91AB-4A87-B1E2-E11088001161}" type="presOf" srcId="{50C1FC9E-F53D-4BCD-8301-39CEB6C6BD86}" destId="{B54326ED-2377-494D-9F03-F53ABA5821FB}" srcOrd="1" destOrd="0" presId="urn:microsoft.com/office/officeart/2005/8/layout/hierarchy3"/>
    <dgm:cxn modelId="{CC8EB29F-2D13-420F-BB16-CB1F3495989D}" type="presOf" srcId="{FEDB71F6-7458-4054-B8C6-8C97FE62B94C}" destId="{69396D33-F7A2-4759-8B80-FC79BBEB2BA5}" srcOrd="0" destOrd="0" presId="urn:microsoft.com/office/officeart/2005/8/layout/hierarchy3"/>
    <dgm:cxn modelId="{3072CBA3-3CAF-4248-BB30-35E3A0A0766D}" type="presOf" srcId="{0A4F7A78-E358-40E7-BD08-8EBF37540A98}" destId="{FC9F5A29-FA0A-4544-8ECB-F5F1C8D50C48}" srcOrd="0" destOrd="0" presId="urn:microsoft.com/office/officeart/2005/8/layout/hierarchy3"/>
    <dgm:cxn modelId="{E1925BA7-0570-49EE-AABA-63862EF6EE3E}" srcId="{EC8423CD-7E4A-4696-8381-A19780F47D6B}" destId="{0D1E12CC-33A8-4AC2-8B39-542A1A45AF2E}" srcOrd="2" destOrd="0" parTransId="{041717CB-6C79-41AD-B81C-8C1C763E0260}" sibTransId="{9E7A9F18-74A8-4299-8535-2C25D27C82DB}"/>
    <dgm:cxn modelId="{E06A04AB-E7ED-4DE6-91A3-76F0273C8265}" type="presOf" srcId="{24630077-19A9-4273-BD3A-9E2FB368A12B}" destId="{0C355AC2-C55B-49AC-BC31-BEDCD9A3BEB6}" srcOrd="0" destOrd="0" presId="urn:microsoft.com/office/officeart/2005/8/layout/hierarchy3"/>
    <dgm:cxn modelId="{7B05DEB2-15DF-4387-B35C-7CABC9A97160}" srcId="{FEDB71F6-7458-4054-B8C6-8C97FE62B94C}" destId="{50C1FC9E-F53D-4BCD-8301-39CEB6C6BD86}" srcOrd="0" destOrd="0" parTransId="{B6DA08B2-6B8D-4EFF-83FD-594689EFC7BA}" sibTransId="{405574A3-6042-4CCE-B9C5-F7AD09FB25C1}"/>
    <dgm:cxn modelId="{120295D2-490F-41DE-8EFE-DEB128A9F37D}" type="presOf" srcId="{CB0A5A2B-DAD8-4FBC-86C3-F896471534D7}" destId="{E779E44B-D5D0-4484-80D1-1F31BFCA07D2}" srcOrd="0" destOrd="0" presId="urn:microsoft.com/office/officeart/2005/8/layout/hierarchy3"/>
    <dgm:cxn modelId="{A0AD7BDF-B1FB-4E92-944D-44B7D1AA0888}" type="presOf" srcId="{47B5042B-2FB8-4401-90EC-8FEA76CA3687}" destId="{63FB2F80-0FCD-4F86-897A-CBF2CC159F41}" srcOrd="0" destOrd="0" presId="urn:microsoft.com/office/officeart/2005/8/layout/hierarchy3"/>
    <dgm:cxn modelId="{EA77E4E5-F611-472D-B439-1F5A673025D7}" type="presOf" srcId="{D514697B-7840-488C-A88C-CC0FE5FE5822}" destId="{DFA63187-DBBC-4BD7-8C5E-08D65829C9B1}" srcOrd="0" destOrd="0" presId="urn:microsoft.com/office/officeart/2005/8/layout/hierarchy3"/>
    <dgm:cxn modelId="{C7D64FEA-80F0-4724-B46D-F22A4ECF739C}" srcId="{EC8423CD-7E4A-4696-8381-A19780F47D6B}" destId="{B589CCC4-F3D9-4A0F-ACCD-DA8DF91BCB72}" srcOrd="1" destOrd="0" parTransId="{47B5042B-2FB8-4401-90EC-8FEA76CA3687}" sibTransId="{395D96CA-2E60-46B8-9731-FBB61C698042}"/>
    <dgm:cxn modelId="{335578EB-685D-4B50-A495-2A8171D542CF}" srcId="{50C1FC9E-F53D-4BCD-8301-39CEB6C6BD86}" destId="{B02D33DA-4CFC-450F-B55C-719DF48027AD}" srcOrd="3" destOrd="0" parTransId="{3C354991-1F6A-4BBA-8E0E-076B7680BE8E}" sibTransId="{93977C8E-A8FC-49EC-96BC-9148BA49AE58}"/>
    <dgm:cxn modelId="{C56E94FB-1C2C-48F2-94FD-A65C89376A97}" srcId="{50C1FC9E-F53D-4BCD-8301-39CEB6C6BD86}" destId="{4DFA019C-D62E-4F62-A966-6C3CBBBE70BB}" srcOrd="2" destOrd="0" parTransId="{EFFDB231-7B6B-4FC0-B559-E30697076E7D}" sibTransId="{9553DAFB-EBB4-425A-B8FB-0BFF3265E121}"/>
    <dgm:cxn modelId="{575D02FE-1A4F-4DAE-82C1-565345B078F6}" type="presOf" srcId="{8798A16D-FECA-4C7B-BA0A-A9B7A6BCFC27}" destId="{4BF56581-3F95-4DF3-8659-2F4BD57DB747}" srcOrd="0" destOrd="0" presId="urn:microsoft.com/office/officeart/2005/8/layout/hierarchy3"/>
    <dgm:cxn modelId="{A7C87750-6025-4DD7-9C84-4162325A475F}" type="presParOf" srcId="{69396D33-F7A2-4759-8B80-FC79BBEB2BA5}" destId="{1CF873DD-F3E3-48C4-AF27-19C79F4E48E8}" srcOrd="0" destOrd="0" presId="urn:microsoft.com/office/officeart/2005/8/layout/hierarchy3"/>
    <dgm:cxn modelId="{A88777ED-FC33-4747-B964-686D55DB4328}" type="presParOf" srcId="{1CF873DD-F3E3-48C4-AF27-19C79F4E48E8}" destId="{F708E10F-A0D7-4BBE-A289-4E533F6740A5}" srcOrd="0" destOrd="0" presId="urn:microsoft.com/office/officeart/2005/8/layout/hierarchy3"/>
    <dgm:cxn modelId="{3E9DD3ED-3533-4FF5-BC72-BE998EB05D8A}" type="presParOf" srcId="{F708E10F-A0D7-4BBE-A289-4E533F6740A5}" destId="{CFA83229-600F-4A97-A23C-8CC2ADACE237}" srcOrd="0" destOrd="0" presId="urn:microsoft.com/office/officeart/2005/8/layout/hierarchy3"/>
    <dgm:cxn modelId="{610DEC58-9926-4650-8C23-6E8322E143D0}" type="presParOf" srcId="{F708E10F-A0D7-4BBE-A289-4E533F6740A5}" destId="{B54326ED-2377-494D-9F03-F53ABA5821FB}" srcOrd="1" destOrd="0" presId="urn:microsoft.com/office/officeart/2005/8/layout/hierarchy3"/>
    <dgm:cxn modelId="{052B9AE7-EC8C-49FE-BB37-CC122F4660DA}" type="presParOf" srcId="{1CF873DD-F3E3-48C4-AF27-19C79F4E48E8}" destId="{FF11FB1A-A901-4112-95A6-2AE866F6AF37}" srcOrd="1" destOrd="0" presId="urn:microsoft.com/office/officeart/2005/8/layout/hierarchy3"/>
    <dgm:cxn modelId="{3D2657BF-5F2D-4E90-8953-D7C40F87ACC3}" type="presParOf" srcId="{FF11FB1A-A901-4112-95A6-2AE866F6AF37}" destId="{FC9F5A29-FA0A-4544-8ECB-F5F1C8D50C48}" srcOrd="0" destOrd="0" presId="urn:microsoft.com/office/officeart/2005/8/layout/hierarchy3"/>
    <dgm:cxn modelId="{25EF0C26-97AB-447E-B9DC-65530168C509}" type="presParOf" srcId="{FF11FB1A-A901-4112-95A6-2AE866F6AF37}" destId="{9BF0E62D-7DFB-4DD5-968A-D2AB1BDB17DC}" srcOrd="1" destOrd="0" presId="urn:microsoft.com/office/officeart/2005/8/layout/hierarchy3"/>
    <dgm:cxn modelId="{7F21D97B-524E-4335-AF02-04AB369FB81D}" type="presParOf" srcId="{FF11FB1A-A901-4112-95A6-2AE866F6AF37}" destId="{0C355AC2-C55B-49AC-BC31-BEDCD9A3BEB6}" srcOrd="2" destOrd="0" presId="urn:microsoft.com/office/officeart/2005/8/layout/hierarchy3"/>
    <dgm:cxn modelId="{BC343E8A-0690-4A9C-8714-A4289879E763}" type="presParOf" srcId="{FF11FB1A-A901-4112-95A6-2AE866F6AF37}" destId="{1DF22199-D941-473B-BA77-2F091F7EB2A4}" srcOrd="3" destOrd="0" presId="urn:microsoft.com/office/officeart/2005/8/layout/hierarchy3"/>
    <dgm:cxn modelId="{9B5ABBF3-6B50-452D-955D-DB498FB66537}" type="presParOf" srcId="{FF11FB1A-A901-4112-95A6-2AE866F6AF37}" destId="{F4F11FF4-6615-44FA-8EF2-A1D3287FEF95}" srcOrd="4" destOrd="0" presId="urn:microsoft.com/office/officeart/2005/8/layout/hierarchy3"/>
    <dgm:cxn modelId="{90C5A0A2-A4C3-48CA-8AC0-FD7EB7852D2C}" type="presParOf" srcId="{FF11FB1A-A901-4112-95A6-2AE866F6AF37}" destId="{3BB96B91-0866-40AB-A5B0-D97B84A7E264}" srcOrd="5" destOrd="0" presId="urn:microsoft.com/office/officeart/2005/8/layout/hierarchy3"/>
    <dgm:cxn modelId="{3C04FF18-EDD6-42CC-8903-21A445257E68}" type="presParOf" srcId="{FF11FB1A-A901-4112-95A6-2AE866F6AF37}" destId="{4C595E40-BBBD-44F0-987A-BFB86BA43E1B}" srcOrd="6" destOrd="0" presId="urn:microsoft.com/office/officeart/2005/8/layout/hierarchy3"/>
    <dgm:cxn modelId="{218DCF59-A074-40EF-8026-45A821FC8A0A}" type="presParOf" srcId="{FF11FB1A-A901-4112-95A6-2AE866F6AF37}" destId="{7521192D-AE12-449D-94EF-3161CB27EF38}" srcOrd="7" destOrd="0" presId="urn:microsoft.com/office/officeart/2005/8/layout/hierarchy3"/>
    <dgm:cxn modelId="{3B2C6342-301A-437B-999C-6D8C56F79E5B}" type="presParOf" srcId="{69396D33-F7A2-4759-8B80-FC79BBEB2BA5}" destId="{D83BE97E-A330-43DC-B4F7-F688ACAD32E2}" srcOrd="1" destOrd="0" presId="urn:microsoft.com/office/officeart/2005/8/layout/hierarchy3"/>
    <dgm:cxn modelId="{32FF200B-15C0-4A36-AA80-FAF4F5221639}" type="presParOf" srcId="{D83BE97E-A330-43DC-B4F7-F688ACAD32E2}" destId="{BFD2BE35-2B45-4785-A820-892A43C8B35F}" srcOrd="0" destOrd="0" presId="urn:microsoft.com/office/officeart/2005/8/layout/hierarchy3"/>
    <dgm:cxn modelId="{C0B80E00-396A-4E87-A81C-BEA1FA57C604}" type="presParOf" srcId="{BFD2BE35-2B45-4785-A820-892A43C8B35F}" destId="{131DDEF5-C5F6-4F37-838E-0BAD6FEC0713}" srcOrd="0" destOrd="0" presId="urn:microsoft.com/office/officeart/2005/8/layout/hierarchy3"/>
    <dgm:cxn modelId="{0747AB39-6D72-4FB5-975C-553585C44AAC}" type="presParOf" srcId="{BFD2BE35-2B45-4785-A820-892A43C8B35F}" destId="{C8CF8E9D-3FEE-41FE-973A-25547B0C4E9B}" srcOrd="1" destOrd="0" presId="urn:microsoft.com/office/officeart/2005/8/layout/hierarchy3"/>
    <dgm:cxn modelId="{208799EE-B808-4B6B-ACA1-538BDCF679B0}" type="presParOf" srcId="{D83BE97E-A330-43DC-B4F7-F688ACAD32E2}" destId="{60AFEEC3-FB44-42A7-9099-6F1F0AF68395}" srcOrd="1" destOrd="0" presId="urn:microsoft.com/office/officeart/2005/8/layout/hierarchy3"/>
    <dgm:cxn modelId="{BB152191-7F7A-48B3-9CA7-8DA10153522E}" type="presParOf" srcId="{60AFEEC3-FB44-42A7-9099-6F1F0AF68395}" destId="{DFA63187-DBBC-4BD7-8C5E-08D65829C9B1}" srcOrd="0" destOrd="0" presId="urn:microsoft.com/office/officeart/2005/8/layout/hierarchy3"/>
    <dgm:cxn modelId="{B27D66DA-B8F6-499C-81AE-285FE09A25E6}" type="presParOf" srcId="{60AFEEC3-FB44-42A7-9099-6F1F0AF68395}" destId="{4BF56581-3F95-4DF3-8659-2F4BD57DB747}" srcOrd="1" destOrd="0" presId="urn:microsoft.com/office/officeart/2005/8/layout/hierarchy3"/>
    <dgm:cxn modelId="{CB429BFD-E7A4-4C40-9121-D0A56CADBCA8}" type="presParOf" srcId="{60AFEEC3-FB44-42A7-9099-6F1F0AF68395}" destId="{63FB2F80-0FCD-4F86-897A-CBF2CC159F41}" srcOrd="2" destOrd="0" presId="urn:microsoft.com/office/officeart/2005/8/layout/hierarchy3"/>
    <dgm:cxn modelId="{1567C7F6-3915-4DF2-BEB5-109B2127186F}" type="presParOf" srcId="{60AFEEC3-FB44-42A7-9099-6F1F0AF68395}" destId="{C036DD0D-2E93-4AF7-B643-69FA7540B14C}" srcOrd="3" destOrd="0" presId="urn:microsoft.com/office/officeart/2005/8/layout/hierarchy3"/>
    <dgm:cxn modelId="{DEBEF33D-F094-4E2D-91A8-E491ADEF847D}" type="presParOf" srcId="{60AFEEC3-FB44-42A7-9099-6F1F0AF68395}" destId="{8C7E8402-28B8-463B-905C-33541D260832}" srcOrd="4" destOrd="0" presId="urn:microsoft.com/office/officeart/2005/8/layout/hierarchy3"/>
    <dgm:cxn modelId="{F02BC182-E1F9-4659-9AD4-BA6C8DE0074E}" type="presParOf" srcId="{60AFEEC3-FB44-42A7-9099-6F1F0AF68395}" destId="{75D91DD4-018E-4C51-9A4F-0C54C2C5B1DD}" srcOrd="5" destOrd="0" presId="urn:microsoft.com/office/officeart/2005/8/layout/hierarchy3"/>
    <dgm:cxn modelId="{DC2E414E-825F-47BF-9678-1FC14CC40E01}" type="presParOf" srcId="{60AFEEC3-FB44-42A7-9099-6F1F0AF68395}" destId="{C30849FB-962F-4E5C-87D0-29B14102825C}" srcOrd="6" destOrd="0" presId="urn:microsoft.com/office/officeart/2005/8/layout/hierarchy3"/>
    <dgm:cxn modelId="{2ADD7762-C74E-4E42-8952-84C534DA8532}" type="presParOf" srcId="{60AFEEC3-FB44-42A7-9099-6F1F0AF68395}" destId="{E779E44B-D5D0-4484-80D1-1F31BFCA07D2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9DF677-915B-4101-8F3D-75F4F6D39621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94A7269-2169-4898-B3FA-A750C0A3ADB7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b="1" dirty="0">
              <a:solidFill>
                <a:srgbClr val="FFC000"/>
              </a:solidFill>
            </a:rPr>
            <a:t>Social: </a:t>
          </a:r>
          <a:r>
            <a:rPr lang="en-US" sz="1400" b="0" dirty="0">
              <a:solidFill>
                <a:schemeClr val="bg1"/>
              </a:solidFill>
            </a:rPr>
            <a:t>Bridges healthcare gap by helping rural communities and providing access to timely medical advice</a:t>
          </a:r>
          <a:r>
            <a:rPr lang="en-US" sz="1400" b="0" dirty="0">
              <a:solidFill>
                <a:schemeClr val="tx1"/>
              </a:solidFill>
            </a:rPr>
            <a:t>.</a:t>
          </a:r>
          <a:r>
            <a:rPr lang="en-IN" sz="1400" dirty="0"/>
            <a:t>.</a:t>
          </a:r>
          <a:endParaRPr lang="en-IN" sz="1300" dirty="0"/>
        </a:p>
      </dgm:t>
    </dgm:pt>
    <dgm:pt modelId="{F40A5335-A4AA-442E-8B6B-83A4FAEC6C9E}" type="parTrans" cxnId="{280EFB04-A90E-4A70-B9F6-D5D243A49AA0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AF631B52-ECCD-405B-AB44-AE2A7381DF6B}" type="sibTrans" cxnId="{280EFB04-A90E-4A70-B9F6-D5D243A49AA0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7345D7C7-8DCF-4891-A296-9B5CED4F21B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Economic: </a:t>
          </a:r>
          <a:r>
            <a:rPr lang="en-US" sz="1400" b="0" kern="1200" dirty="0">
              <a:solidFill>
                <a:schemeClr val="bg1"/>
              </a:solidFill>
            </a:rPr>
            <a:t>Minimizes travel cost and time away from work by providing remote consultation and updating system efficiency</a:t>
          </a:r>
          <a:r>
            <a:rPr lang="en-IN" sz="1400" kern="1200" dirty="0">
              <a:solidFill>
                <a:schemeClr val="bg1"/>
              </a:solidFill>
            </a:rPr>
            <a:t>.</a:t>
          </a:r>
          <a:endParaRPr lang="en-IN" sz="1300" kern="1200" dirty="0">
            <a:solidFill>
              <a:schemeClr val="bg1"/>
            </a:solidFill>
          </a:endParaRPr>
        </a:p>
      </dgm:t>
    </dgm:pt>
    <dgm:pt modelId="{CDC5D478-4141-4663-AD54-17C6A02B8EB1}" type="parTrans" cxnId="{9C459A42-07CF-4ACE-8A84-FB9D4F847120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DBF487D4-F258-4B93-92F0-8ED1B239656C}" type="sibTrans" cxnId="{9C459A42-07CF-4ACE-8A84-FB9D4F847120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4DB472C3-DD83-470E-8C06-78AAEE93F869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Healthcare: </a:t>
          </a:r>
          <a:r>
            <a:rPr lang="en-US" sz="1400" b="0" kern="1200" dirty="0">
              <a:solidFill>
                <a:schemeClr val="bg1"/>
              </a:solidFill>
            </a:rPr>
            <a:t>Improves early detection, follow-up, and medication adherence with real-time alerts, reminders, and organized consultations.</a:t>
          </a:r>
          <a:endParaRPr lang="en-IN" sz="1300" kern="1200" dirty="0">
            <a:solidFill>
              <a:schemeClr val="bg1"/>
            </a:solidFill>
          </a:endParaRPr>
        </a:p>
      </dgm:t>
    </dgm:pt>
    <dgm:pt modelId="{28864E35-3AA1-48D0-9651-E16F17E0D362}" type="parTrans" cxnId="{96ECA7C0-3953-4FB2-9197-F32C42D0C13F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E3675B3E-C312-4C5C-A245-1332D4804701}" type="sibTrans" cxnId="{96ECA7C0-3953-4FB2-9197-F32C42D0C13F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A06C71E2-C5DA-42C0-A48E-8D3BAC86E994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Technological: </a:t>
          </a:r>
          <a:r>
            <a:rPr lang="en-US" sz="1400" b="0" i="0" kern="1200" dirty="0">
              <a:solidFill>
                <a:schemeClr val="bg1"/>
              </a:solidFill>
            </a:rPr>
            <a:t>Uses simple technology such as SMS, WhatsApp, and the web Toolkit to ensure reach and utilization. This ensures it is scalable for different regions</a:t>
          </a:r>
          <a:endParaRPr lang="en-IN" sz="1300" kern="1200" dirty="0">
            <a:solidFill>
              <a:schemeClr val="bg1"/>
            </a:solidFill>
          </a:endParaRPr>
        </a:p>
      </dgm:t>
    </dgm:pt>
    <dgm:pt modelId="{1EFFD72C-728C-4F03-8281-55C64BA02CD6}" type="parTrans" cxnId="{F0FECE7C-087F-4C6F-BB96-E165241F5AFA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C6698D04-1D88-43BB-823B-A6577E3A9896}" type="sibTrans" cxnId="{F0FECE7C-087F-4C6F-BB96-E165241F5AFA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A54CAC0E-15F1-46A5-AEF8-E2A8858F7E26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Prediction Model: </a:t>
          </a:r>
          <a:r>
            <a:rPr lang="en-US" sz="1400" b="0" kern="1200" dirty="0">
              <a:solidFill>
                <a:schemeClr val="bg1"/>
              </a:solidFill>
            </a:rPr>
            <a:t>After implementation, we can predict the type of seasonal diseases throughout the year. Based on the data stored in the past, we can train the prediction module.</a:t>
          </a:r>
          <a:endParaRPr lang="en-IN" sz="1300" kern="1200" dirty="0">
            <a:solidFill>
              <a:schemeClr val="bg1"/>
            </a:solidFill>
          </a:endParaRPr>
        </a:p>
      </dgm:t>
    </dgm:pt>
    <dgm:pt modelId="{BD7DB7BA-3A76-4708-8E7E-B54EE8374FA9}" type="parTrans" cxnId="{D710B62F-18BD-4781-BA59-234051367C75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C6C5F4A0-C212-4596-B7AB-E9D827FBC669}" type="sibTrans" cxnId="{D710B62F-18BD-4781-BA59-234051367C75}">
      <dgm:prSet/>
      <dgm:spPr/>
      <dgm:t>
        <a:bodyPr/>
        <a:lstStyle/>
        <a:p>
          <a:pPr algn="l">
            <a:lnSpc>
              <a:spcPct val="100000"/>
            </a:lnSpc>
          </a:pPr>
          <a:endParaRPr lang="en-IN" sz="1300"/>
        </a:p>
      </dgm:t>
    </dgm:pt>
    <dgm:pt modelId="{14520714-7851-468B-841E-6633DF5CCBD3}" type="pres">
      <dgm:prSet presAssocID="{499DF677-915B-4101-8F3D-75F4F6D39621}" presName="linearFlow" presStyleCnt="0">
        <dgm:presLayoutVars>
          <dgm:dir/>
          <dgm:resizeHandles val="exact"/>
        </dgm:presLayoutVars>
      </dgm:prSet>
      <dgm:spPr/>
    </dgm:pt>
    <dgm:pt modelId="{B225A8DA-17EB-49FB-9F74-84C508B78291}" type="pres">
      <dgm:prSet presAssocID="{E94A7269-2169-4898-B3FA-A750C0A3ADB7}" presName="composite" presStyleCnt="0"/>
      <dgm:spPr/>
    </dgm:pt>
    <dgm:pt modelId="{F025ECA0-AB8B-4FA7-94C2-DE65769BAFDA}" type="pres">
      <dgm:prSet presAssocID="{E94A7269-2169-4898-B3FA-A750C0A3ADB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FE39C8C8-B2DF-4404-AF19-200267FA3A8F}" type="pres">
      <dgm:prSet presAssocID="{E94A7269-2169-4898-B3FA-A750C0A3ADB7}" presName="txShp" presStyleLbl="node1" presStyleIdx="0" presStyleCnt="5" custScaleY="108637">
        <dgm:presLayoutVars>
          <dgm:bulletEnabled val="1"/>
        </dgm:presLayoutVars>
      </dgm:prSet>
      <dgm:spPr/>
    </dgm:pt>
    <dgm:pt modelId="{BE112A82-CC29-48ED-8D0B-B42635A58756}" type="pres">
      <dgm:prSet presAssocID="{AF631B52-ECCD-405B-AB44-AE2A7381DF6B}" presName="spacing" presStyleCnt="0"/>
      <dgm:spPr/>
    </dgm:pt>
    <dgm:pt modelId="{99C59D9D-3478-420E-AEDD-F02669669DCB}" type="pres">
      <dgm:prSet presAssocID="{7345D7C7-8DCF-4891-A296-9B5CED4F21B8}" presName="composite" presStyleCnt="0"/>
      <dgm:spPr/>
    </dgm:pt>
    <dgm:pt modelId="{DAA14E14-4AF7-43E1-8BCE-C071E7E87670}" type="pres">
      <dgm:prSet presAssocID="{7345D7C7-8DCF-4891-A296-9B5CED4F21B8}" presName="imgShp" presStyleLbl="fgImgPlace1" presStyleIdx="1" presStyleCnt="5" custLinFactNeighborY="-124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with solid fill"/>
        </a:ext>
      </dgm:extLst>
    </dgm:pt>
    <dgm:pt modelId="{B78E968B-65C9-46EB-808B-70826FF02948}" type="pres">
      <dgm:prSet presAssocID="{7345D7C7-8DCF-4891-A296-9B5CED4F21B8}" presName="txShp" presStyleLbl="node1" presStyleIdx="1" presStyleCnt="5" custScaleY="115564" custLinFactNeighborY="-12441">
        <dgm:presLayoutVars>
          <dgm:bulletEnabled val="1"/>
        </dgm:presLayoutVars>
      </dgm:prSet>
      <dgm:spPr/>
    </dgm:pt>
    <dgm:pt modelId="{CAACB157-8852-46CD-A336-D478CCA549A0}" type="pres">
      <dgm:prSet presAssocID="{DBF487D4-F258-4B93-92F0-8ED1B239656C}" presName="spacing" presStyleCnt="0"/>
      <dgm:spPr/>
    </dgm:pt>
    <dgm:pt modelId="{A327AE5F-600B-4DDF-8EBA-D837FD6111AC}" type="pres">
      <dgm:prSet presAssocID="{4DB472C3-DD83-470E-8C06-78AAEE93F869}" presName="composite" presStyleCnt="0"/>
      <dgm:spPr/>
    </dgm:pt>
    <dgm:pt modelId="{5D5AFEAC-DED1-40BA-AA40-C1C05CA67E64}" type="pres">
      <dgm:prSet presAssocID="{4DB472C3-DD83-470E-8C06-78AAEE93F869}" presName="imgShp" presStyleLbl="fgImgPlace1" presStyleIdx="2" presStyleCnt="5" custLinFactNeighborY="-2035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 with solid fill"/>
        </a:ext>
      </dgm:extLst>
    </dgm:pt>
    <dgm:pt modelId="{6AA6C92A-D068-4A82-9856-F54EC1FDCA49}" type="pres">
      <dgm:prSet presAssocID="{4DB472C3-DD83-470E-8C06-78AAEE93F869}" presName="txShp" presStyleLbl="node1" presStyleIdx="2" presStyleCnt="5" custScaleY="121408" custLinFactNeighborY="-20358">
        <dgm:presLayoutVars>
          <dgm:bulletEnabled val="1"/>
        </dgm:presLayoutVars>
      </dgm:prSet>
      <dgm:spPr/>
    </dgm:pt>
    <dgm:pt modelId="{513BEEB1-8285-4713-9FA6-67C0F02BD299}" type="pres">
      <dgm:prSet presAssocID="{E3675B3E-C312-4C5C-A245-1332D4804701}" presName="spacing" presStyleCnt="0"/>
      <dgm:spPr/>
    </dgm:pt>
    <dgm:pt modelId="{A99A0D41-E04B-4011-9085-343B70C1BF8A}" type="pres">
      <dgm:prSet presAssocID="{A06C71E2-C5DA-42C0-A48E-8D3BAC86E994}" presName="composite" presStyleCnt="0"/>
      <dgm:spPr/>
    </dgm:pt>
    <dgm:pt modelId="{EFCFAF82-ADA9-4739-82A0-BACEE1585AFD}" type="pres">
      <dgm:prSet presAssocID="{A06C71E2-C5DA-42C0-A48E-8D3BAC86E994}" presName="imgShp" presStyleLbl="fgImgPlace1" presStyleIdx="3" presStyleCnt="5" custLinFactNeighborY="-3166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30CB0E76-9BE6-431E-98D4-55E79ABD99EA}" type="pres">
      <dgm:prSet presAssocID="{A06C71E2-C5DA-42C0-A48E-8D3BAC86E994}" presName="txShp" presStyleLbl="node1" presStyleIdx="3" presStyleCnt="5" custScaleY="120101" custLinFactNeighborY="-31668">
        <dgm:presLayoutVars>
          <dgm:bulletEnabled val="1"/>
        </dgm:presLayoutVars>
      </dgm:prSet>
      <dgm:spPr/>
    </dgm:pt>
    <dgm:pt modelId="{521FF002-C3B6-461E-BD43-B9996A591D23}" type="pres">
      <dgm:prSet presAssocID="{C6698D04-1D88-43BB-823B-A6577E3A9896}" presName="spacing" presStyleCnt="0"/>
      <dgm:spPr/>
    </dgm:pt>
    <dgm:pt modelId="{61F68739-0C8F-4BD1-8381-7007B535493C}" type="pres">
      <dgm:prSet presAssocID="{A54CAC0E-15F1-46A5-AEF8-E2A8858F7E26}" presName="composite" presStyleCnt="0"/>
      <dgm:spPr/>
    </dgm:pt>
    <dgm:pt modelId="{F4683A51-49BE-4037-86A0-F15470AC9433}" type="pres">
      <dgm:prSet presAssocID="{A54CAC0E-15F1-46A5-AEF8-E2A8858F7E26}" presName="imgShp" presStyleLbl="fgImgPlace1" presStyleIdx="4" presStyleCnt="5" custLinFactNeighborY="-3958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13B31147-FFA6-4EC8-98D0-46EAC9838E67}" type="pres">
      <dgm:prSet presAssocID="{A54CAC0E-15F1-46A5-AEF8-E2A8858F7E26}" presName="txShp" presStyleLbl="node1" presStyleIdx="4" presStyleCnt="5" custScaleY="137830" custLinFactNeighborY="-39585">
        <dgm:presLayoutVars>
          <dgm:bulletEnabled val="1"/>
        </dgm:presLayoutVars>
      </dgm:prSet>
      <dgm:spPr/>
    </dgm:pt>
  </dgm:ptLst>
  <dgm:cxnLst>
    <dgm:cxn modelId="{54BC9703-0667-4838-BE1E-A8ADBCF4451C}" type="presOf" srcId="{A06C71E2-C5DA-42C0-A48E-8D3BAC86E994}" destId="{30CB0E76-9BE6-431E-98D4-55E79ABD99EA}" srcOrd="0" destOrd="0" presId="urn:microsoft.com/office/officeart/2005/8/layout/vList3"/>
    <dgm:cxn modelId="{280EFB04-A90E-4A70-B9F6-D5D243A49AA0}" srcId="{499DF677-915B-4101-8F3D-75F4F6D39621}" destId="{E94A7269-2169-4898-B3FA-A750C0A3ADB7}" srcOrd="0" destOrd="0" parTransId="{F40A5335-A4AA-442E-8B6B-83A4FAEC6C9E}" sibTransId="{AF631B52-ECCD-405B-AB44-AE2A7381DF6B}"/>
    <dgm:cxn modelId="{CB06C62B-BFEB-42B2-AA40-0FD1512C0A94}" type="presOf" srcId="{E94A7269-2169-4898-B3FA-A750C0A3ADB7}" destId="{FE39C8C8-B2DF-4404-AF19-200267FA3A8F}" srcOrd="0" destOrd="0" presId="urn:microsoft.com/office/officeart/2005/8/layout/vList3"/>
    <dgm:cxn modelId="{D710B62F-18BD-4781-BA59-234051367C75}" srcId="{499DF677-915B-4101-8F3D-75F4F6D39621}" destId="{A54CAC0E-15F1-46A5-AEF8-E2A8858F7E26}" srcOrd="4" destOrd="0" parTransId="{BD7DB7BA-3A76-4708-8E7E-B54EE8374FA9}" sibTransId="{C6C5F4A0-C212-4596-B7AB-E9D827FBC669}"/>
    <dgm:cxn modelId="{6CBED139-29C6-4575-921B-C4FA25490FF3}" type="presOf" srcId="{7345D7C7-8DCF-4891-A296-9B5CED4F21B8}" destId="{B78E968B-65C9-46EB-808B-70826FF02948}" srcOrd="0" destOrd="0" presId="urn:microsoft.com/office/officeart/2005/8/layout/vList3"/>
    <dgm:cxn modelId="{9C459A42-07CF-4ACE-8A84-FB9D4F847120}" srcId="{499DF677-915B-4101-8F3D-75F4F6D39621}" destId="{7345D7C7-8DCF-4891-A296-9B5CED4F21B8}" srcOrd="1" destOrd="0" parTransId="{CDC5D478-4141-4663-AD54-17C6A02B8EB1}" sibTransId="{DBF487D4-F258-4B93-92F0-8ED1B239656C}"/>
    <dgm:cxn modelId="{AFF5076D-6CA3-4EAE-8272-83F298E3C8E2}" type="presOf" srcId="{A54CAC0E-15F1-46A5-AEF8-E2A8858F7E26}" destId="{13B31147-FFA6-4EC8-98D0-46EAC9838E67}" srcOrd="0" destOrd="0" presId="urn:microsoft.com/office/officeart/2005/8/layout/vList3"/>
    <dgm:cxn modelId="{F0FECE7C-087F-4C6F-BB96-E165241F5AFA}" srcId="{499DF677-915B-4101-8F3D-75F4F6D39621}" destId="{A06C71E2-C5DA-42C0-A48E-8D3BAC86E994}" srcOrd="3" destOrd="0" parTransId="{1EFFD72C-728C-4F03-8281-55C64BA02CD6}" sibTransId="{C6698D04-1D88-43BB-823B-A6577E3A9896}"/>
    <dgm:cxn modelId="{613EEA86-8133-4B11-A432-0DA7AA9F70EA}" type="presOf" srcId="{4DB472C3-DD83-470E-8C06-78AAEE93F869}" destId="{6AA6C92A-D068-4A82-9856-F54EC1FDCA49}" srcOrd="0" destOrd="0" presId="urn:microsoft.com/office/officeart/2005/8/layout/vList3"/>
    <dgm:cxn modelId="{27B8F2BF-E1AF-405C-AA0E-38A5098187BA}" type="presOf" srcId="{499DF677-915B-4101-8F3D-75F4F6D39621}" destId="{14520714-7851-468B-841E-6633DF5CCBD3}" srcOrd="0" destOrd="0" presId="urn:microsoft.com/office/officeart/2005/8/layout/vList3"/>
    <dgm:cxn modelId="{96ECA7C0-3953-4FB2-9197-F32C42D0C13F}" srcId="{499DF677-915B-4101-8F3D-75F4F6D39621}" destId="{4DB472C3-DD83-470E-8C06-78AAEE93F869}" srcOrd="2" destOrd="0" parTransId="{28864E35-3AA1-48D0-9651-E16F17E0D362}" sibTransId="{E3675B3E-C312-4C5C-A245-1332D4804701}"/>
    <dgm:cxn modelId="{E8D9EF80-766F-47F8-ADCD-458AB570CBE1}" type="presParOf" srcId="{14520714-7851-468B-841E-6633DF5CCBD3}" destId="{B225A8DA-17EB-49FB-9F74-84C508B78291}" srcOrd="0" destOrd="0" presId="urn:microsoft.com/office/officeart/2005/8/layout/vList3"/>
    <dgm:cxn modelId="{BDB69866-2A67-465E-8F88-1F9401BEFB00}" type="presParOf" srcId="{B225A8DA-17EB-49FB-9F74-84C508B78291}" destId="{F025ECA0-AB8B-4FA7-94C2-DE65769BAFDA}" srcOrd="0" destOrd="0" presId="urn:microsoft.com/office/officeart/2005/8/layout/vList3"/>
    <dgm:cxn modelId="{32751BD3-BB5A-4C7C-A5A7-D8B06D67371B}" type="presParOf" srcId="{B225A8DA-17EB-49FB-9F74-84C508B78291}" destId="{FE39C8C8-B2DF-4404-AF19-200267FA3A8F}" srcOrd="1" destOrd="0" presId="urn:microsoft.com/office/officeart/2005/8/layout/vList3"/>
    <dgm:cxn modelId="{35B24C6E-81A9-4DAF-85B0-B3C0C237FA46}" type="presParOf" srcId="{14520714-7851-468B-841E-6633DF5CCBD3}" destId="{BE112A82-CC29-48ED-8D0B-B42635A58756}" srcOrd="1" destOrd="0" presId="urn:microsoft.com/office/officeart/2005/8/layout/vList3"/>
    <dgm:cxn modelId="{35D283AD-CC67-43C5-BFA8-7A2C97AF24C4}" type="presParOf" srcId="{14520714-7851-468B-841E-6633DF5CCBD3}" destId="{99C59D9D-3478-420E-AEDD-F02669669DCB}" srcOrd="2" destOrd="0" presId="urn:microsoft.com/office/officeart/2005/8/layout/vList3"/>
    <dgm:cxn modelId="{B93BE435-4698-4868-ABFA-0852F84444F4}" type="presParOf" srcId="{99C59D9D-3478-420E-AEDD-F02669669DCB}" destId="{DAA14E14-4AF7-43E1-8BCE-C071E7E87670}" srcOrd="0" destOrd="0" presId="urn:microsoft.com/office/officeart/2005/8/layout/vList3"/>
    <dgm:cxn modelId="{427AD835-535F-4023-84F3-8D4A617D75F3}" type="presParOf" srcId="{99C59D9D-3478-420E-AEDD-F02669669DCB}" destId="{B78E968B-65C9-46EB-808B-70826FF02948}" srcOrd="1" destOrd="0" presId="urn:microsoft.com/office/officeart/2005/8/layout/vList3"/>
    <dgm:cxn modelId="{ED86D3DA-0C1A-42BF-97A6-76FB95EF8EA7}" type="presParOf" srcId="{14520714-7851-468B-841E-6633DF5CCBD3}" destId="{CAACB157-8852-46CD-A336-D478CCA549A0}" srcOrd="3" destOrd="0" presId="urn:microsoft.com/office/officeart/2005/8/layout/vList3"/>
    <dgm:cxn modelId="{95565775-4E56-4860-AC9D-F2992B3F5F53}" type="presParOf" srcId="{14520714-7851-468B-841E-6633DF5CCBD3}" destId="{A327AE5F-600B-4DDF-8EBA-D837FD6111AC}" srcOrd="4" destOrd="0" presId="urn:microsoft.com/office/officeart/2005/8/layout/vList3"/>
    <dgm:cxn modelId="{71016155-E9A1-45A1-A10E-BB3023AB9113}" type="presParOf" srcId="{A327AE5F-600B-4DDF-8EBA-D837FD6111AC}" destId="{5D5AFEAC-DED1-40BA-AA40-C1C05CA67E64}" srcOrd="0" destOrd="0" presId="urn:microsoft.com/office/officeart/2005/8/layout/vList3"/>
    <dgm:cxn modelId="{D96D9B7D-285C-4B3E-8F4E-AB9561B24917}" type="presParOf" srcId="{A327AE5F-600B-4DDF-8EBA-D837FD6111AC}" destId="{6AA6C92A-D068-4A82-9856-F54EC1FDCA49}" srcOrd="1" destOrd="0" presId="urn:microsoft.com/office/officeart/2005/8/layout/vList3"/>
    <dgm:cxn modelId="{D595067F-7A25-4639-A377-23BFE5A8EDF7}" type="presParOf" srcId="{14520714-7851-468B-841E-6633DF5CCBD3}" destId="{513BEEB1-8285-4713-9FA6-67C0F02BD299}" srcOrd="5" destOrd="0" presId="urn:microsoft.com/office/officeart/2005/8/layout/vList3"/>
    <dgm:cxn modelId="{EFC907CF-7501-40B7-8229-AA31E058F0B3}" type="presParOf" srcId="{14520714-7851-468B-841E-6633DF5CCBD3}" destId="{A99A0D41-E04B-4011-9085-343B70C1BF8A}" srcOrd="6" destOrd="0" presId="urn:microsoft.com/office/officeart/2005/8/layout/vList3"/>
    <dgm:cxn modelId="{988B0986-F875-49BC-BBB0-539410E9323C}" type="presParOf" srcId="{A99A0D41-E04B-4011-9085-343B70C1BF8A}" destId="{EFCFAF82-ADA9-4739-82A0-BACEE1585AFD}" srcOrd="0" destOrd="0" presId="urn:microsoft.com/office/officeart/2005/8/layout/vList3"/>
    <dgm:cxn modelId="{CB9A26C1-820D-4A13-9D8F-3F659D8AB745}" type="presParOf" srcId="{A99A0D41-E04B-4011-9085-343B70C1BF8A}" destId="{30CB0E76-9BE6-431E-98D4-55E79ABD99EA}" srcOrd="1" destOrd="0" presId="urn:microsoft.com/office/officeart/2005/8/layout/vList3"/>
    <dgm:cxn modelId="{26AE2951-045C-4655-B1D3-68B208EEC173}" type="presParOf" srcId="{14520714-7851-468B-841E-6633DF5CCBD3}" destId="{521FF002-C3B6-461E-BD43-B9996A591D23}" srcOrd="7" destOrd="0" presId="urn:microsoft.com/office/officeart/2005/8/layout/vList3"/>
    <dgm:cxn modelId="{FCCE5BCD-AA8A-447C-A31C-F894BFEEB5A2}" type="presParOf" srcId="{14520714-7851-468B-841E-6633DF5CCBD3}" destId="{61F68739-0C8F-4BD1-8381-7007B535493C}" srcOrd="8" destOrd="0" presId="urn:microsoft.com/office/officeart/2005/8/layout/vList3"/>
    <dgm:cxn modelId="{548AD2DF-B573-4A20-A24D-E807A2E01EAC}" type="presParOf" srcId="{61F68739-0C8F-4BD1-8381-7007B535493C}" destId="{F4683A51-49BE-4037-86A0-F15470AC9433}" srcOrd="0" destOrd="0" presId="urn:microsoft.com/office/officeart/2005/8/layout/vList3"/>
    <dgm:cxn modelId="{28A8BA30-5493-4BDA-98A2-AAB0A7B05D7E}" type="presParOf" srcId="{61F68739-0C8F-4BD1-8381-7007B535493C}" destId="{13B31147-FFA6-4EC8-98D0-46EAC9838E6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48D61-0FBB-48B4-BBFF-6B4B66017897}">
      <dsp:nvSpPr>
        <dsp:cNvPr id="0" name=""/>
        <dsp:cNvSpPr/>
      </dsp:nvSpPr>
      <dsp:spPr>
        <a:xfrm>
          <a:off x="346370" y="28513"/>
          <a:ext cx="2143212" cy="15998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400" kern="1200" dirty="0"/>
            <a:t>  </a:t>
          </a: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HealthGuard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 a robust application that connects patients, HW, and doctors. It aims to close  healthcare gap in rural areas. It has an ML model that provides constant care</a:t>
          </a:r>
          <a:endParaRPr lang="en-IN" sz="1400" kern="1200" dirty="0"/>
        </a:p>
      </dsp:txBody>
      <dsp:txXfrm>
        <a:off x="383857" y="66000"/>
        <a:ext cx="2068238" cy="1562375"/>
      </dsp:txXfrm>
    </dsp:sp>
    <dsp:sp modelId="{690BF2E3-A656-446B-AB67-1DAAA5C187DB}">
      <dsp:nvSpPr>
        <dsp:cNvPr id="0" name=""/>
        <dsp:cNvSpPr/>
      </dsp:nvSpPr>
      <dsp:spPr>
        <a:xfrm>
          <a:off x="353379" y="1614025"/>
          <a:ext cx="2143212" cy="687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Comprehensive healthcare ecosystem</a:t>
          </a:r>
          <a:endParaRPr lang="en-IN" sz="1600" kern="1200" dirty="0">
            <a:solidFill>
              <a:srgbClr val="FFFF00"/>
            </a:solidFill>
          </a:endParaRPr>
        </a:p>
      </dsp:txBody>
      <dsp:txXfrm>
        <a:off x="353379" y="1614025"/>
        <a:ext cx="1509304" cy="687941"/>
      </dsp:txXfrm>
    </dsp:sp>
    <dsp:sp modelId="{FC17AE29-A935-4C07-8F28-3A34E9E848E6}">
      <dsp:nvSpPr>
        <dsp:cNvPr id="0" name=""/>
        <dsp:cNvSpPr/>
      </dsp:nvSpPr>
      <dsp:spPr>
        <a:xfrm>
          <a:off x="1923311" y="1723298"/>
          <a:ext cx="750124" cy="750124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3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36000" r="-36000"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52D2D-3D10-4329-B39E-E53FB0076425}">
      <dsp:nvSpPr>
        <dsp:cNvPr id="0" name=""/>
        <dsp:cNvSpPr/>
      </dsp:nvSpPr>
      <dsp:spPr>
        <a:xfrm>
          <a:off x="2859274" y="14162"/>
          <a:ext cx="2143212" cy="159986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IN" sz="1400" kern="1200" dirty="0"/>
            <a:t>  </a:t>
          </a:r>
          <a:r>
            <a:rPr lang="en-US" sz="1400" kern="1200" dirty="0"/>
            <a:t>Implements </a:t>
          </a:r>
          <a:r>
            <a:rPr lang="en-US" sz="1400" b="1" kern="1200" dirty="0"/>
            <a:t>SMS/WhatsApp and video </a:t>
          </a:r>
          <a:r>
            <a:rPr lang="en-US" sz="1400" kern="1200" dirty="0"/>
            <a:t>for communication. This validates low-tech accessibility and real-time interaction for all rural users.</a:t>
          </a:r>
          <a:endParaRPr lang="en-IN" sz="1400" kern="1200" dirty="0"/>
        </a:p>
      </dsp:txBody>
      <dsp:txXfrm>
        <a:off x="2896761" y="51649"/>
        <a:ext cx="2068238" cy="1562375"/>
      </dsp:txXfrm>
    </dsp:sp>
    <dsp:sp modelId="{CC918BAF-6F09-4021-A849-B3967925985E}">
      <dsp:nvSpPr>
        <dsp:cNvPr id="0" name=""/>
        <dsp:cNvSpPr/>
      </dsp:nvSpPr>
      <dsp:spPr>
        <a:xfrm>
          <a:off x="2859274" y="1614025"/>
          <a:ext cx="2143212" cy="687941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Low Tech  communication</a:t>
          </a:r>
        </a:p>
      </dsp:txBody>
      <dsp:txXfrm>
        <a:off x="2859274" y="1614025"/>
        <a:ext cx="1509304" cy="687941"/>
      </dsp:txXfrm>
    </dsp:sp>
    <dsp:sp modelId="{5FC99E48-5A0D-4D3B-ABE3-E687D2BD5A19}">
      <dsp:nvSpPr>
        <dsp:cNvPr id="0" name=""/>
        <dsp:cNvSpPr/>
      </dsp:nvSpPr>
      <dsp:spPr>
        <a:xfrm>
          <a:off x="4429207" y="1723298"/>
          <a:ext cx="750124" cy="750124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3">
                <a:alpha val="90000"/>
                <a:hueOff val="5358427"/>
                <a:satOff val="-6896"/>
                <a:lumOff val="-537"/>
                <a:alphaOff val="0"/>
                <a:shade val="20000"/>
                <a:satMod val="200000"/>
              </a:schemeClr>
              <a:schemeClr val="accent3">
                <a:alpha val="90000"/>
                <a:hueOff val="5358427"/>
                <a:satOff val="-6896"/>
                <a:lumOff val="-537"/>
                <a:alphaOff val="0"/>
                <a:tint val="12000"/>
                <a:satMod val="190000"/>
              </a:schemeClr>
            </a:duotone>
          </a:blip>
          <a:srcRect/>
          <a:stretch>
            <a:fillRect l="-34000" r="-34000"/>
          </a:stretch>
        </a:blip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317E3-DA3F-4F96-A86C-E46693A828E0}">
      <dsp:nvSpPr>
        <dsp:cNvPr id="0" name=""/>
        <dsp:cNvSpPr/>
      </dsp:nvSpPr>
      <dsp:spPr>
        <a:xfrm>
          <a:off x="5374900" y="1351"/>
          <a:ext cx="2247865" cy="165110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400" kern="1200" dirty="0"/>
            <a:t> System will use a trained </a:t>
          </a:r>
          <a:r>
            <a:rPr lang="en-US" sz="1400" b="1" kern="1200" dirty="0"/>
            <a:t>ML</a:t>
          </a:r>
          <a:r>
            <a:rPr lang="en-US" sz="1400" kern="1200" dirty="0"/>
            <a:t> model on health data to predict the  common diseases based on reported symptoms. It will flag high-risk cases for immediate attention.</a:t>
          </a:r>
          <a:endParaRPr lang="en-IN" sz="1400" kern="1200" dirty="0"/>
        </a:p>
      </dsp:txBody>
      <dsp:txXfrm>
        <a:off x="5413587" y="40038"/>
        <a:ext cx="2170491" cy="1612419"/>
      </dsp:txXfrm>
    </dsp:sp>
    <dsp:sp modelId="{4364EAB2-EC2B-4D24-9F13-B66987013F32}">
      <dsp:nvSpPr>
        <dsp:cNvPr id="0" name=""/>
        <dsp:cNvSpPr/>
      </dsp:nvSpPr>
      <dsp:spPr>
        <a:xfrm>
          <a:off x="5417496" y="1626836"/>
          <a:ext cx="2143212" cy="687941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AI-Powered Symptom Triage</a:t>
          </a:r>
        </a:p>
      </dsp:txBody>
      <dsp:txXfrm>
        <a:off x="5417496" y="1626836"/>
        <a:ext cx="1509304" cy="687941"/>
      </dsp:txXfrm>
    </dsp:sp>
    <dsp:sp modelId="{0F351AFD-9EA5-471A-B0A8-186ACC416CD8}">
      <dsp:nvSpPr>
        <dsp:cNvPr id="0" name=""/>
        <dsp:cNvSpPr/>
      </dsp:nvSpPr>
      <dsp:spPr>
        <a:xfrm>
          <a:off x="6987429" y="1736109"/>
          <a:ext cx="750124" cy="750124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3">
                <a:alpha val="90000"/>
                <a:hueOff val="10716854"/>
                <a:satOff val="-13793"/>
                <a:lumOff val="-1075"/>
                <a:alphaOff val="0"/>
                <a:shade val="20000"/>
                <a:satMod val="200000"/>
              </a:schemeClr>
              <a:schemeClr val="accent3">
                <a:alpha val="90000"/>
                <a:hueOff val="10716854"/>
                <a:satOff val="-13793"/>
                <a:lumOff val="-1075"/>
                <a:alphaOff val="0"/>
                <a:tint val="12000"/>
                <a:satMod val="190000"/>
              </a:schemeClr>
            </a:duotone>
          </a:blip>
          <a:srcRect/>
          <a:stretch>
            <a:fillRect l="-39000" r="-39000"/>
          </a:stretch>
        </a:blip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3E2F8-01CA-4D4A-ABA8-C5F628DDC268}">
      <dsp:nvSpPr>
        <dsp:cNvPr id="0" name=""/>
        <dsp:cNvSpPr/>
      </dsp:nvSpPr>
      <dsp:spPr>
        <a:xfrm>
          <a:off x="342135" y="1615"/>
          <a:ext cx="2165082" cy="161618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400" kern="1200" dirty="0"/>
            <a:t>A real-time list of all government and private pharmacies in 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rural area</a:t>
          </a:r>
          <a:r>
            <a:rPr lang="en-US" sz="1400" kern="1200" dirty="0"/>
            <a:t> helps users find needed medicines and check for generic options.</a:t>
          </a:r>
          <a:endParaRPr lang="en-IN" sz="1400" kern="1200" dirty="0"/>
        </a:p>
      </dsp:txBody>
      <dsp:txXfrm>
        <a:off x="380004" y="39484"/>
        <a:ext cx="2089344" cy="1578318"/>
      </dsp:txXfrm>
    </dsp:sp>
    <dsp:sp modelId="{75F0F3D3-ED9A-4FA5-8D75-18E59B2D3FAF}">
      <dsp:nvSpPr>
        <dsp:cNvPr id="0" name=""/>
        <dsp:cNvSpPr/>
      </dsp:nvSpPr>
      <dsp:spPr>
        <a:xfrm>
          <a:off x="342135" y="1617803"/>
          <a:ext cx="2165082" cy="6949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Hyperlocal Pharmacy Integration</a:t>
          </a:r>
        </a:p>
      </dsp:txBody>
      <dsp:txXfrm>
        <a:off x="342135" y="1617803"/>
        <a:ext cx="1524705" cy="694960"/>
      </dsp:txXfrm>
    </dsp:sp>
    <dsp:sp modelId="{C3ADFC32-04D3-46DA-B665-1D1CFC612EA7}">
      <dsp:nvSpPr>
        <dsp:cNvPr id="0" name=""/>
        <dsp:cNvSpPr/>
      </dsp:nvSpPr>
      <dsp:spPr>
        <a:xfrm>
          <a:off x="1928087" y="1728191"/>
          <a:ext cx="757778" cy="7577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4EB02-DC45-452E-A0BE-0089FCBEFE40}">
      <dsp:nvSpPr>
        <dsp:cNvPr id="0" name=""/>
        <dsp:cNvSpPr/>
      </dsp:nvSpPr>
      <dsp:spPr>
        <a:xfrm>
          <a:off x="2873600" y="1615"/>
          <a:ext cx="2165082" cy="161618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 to support local dialects ensures wide user coverage, for example, Marathi. This provides easy interaction with platform</a:t>
          </a:r>
          <a:r>
            <a:rPr lang="en-IN" sz="1400" kern="1200" dirty="0"/>
            <a:t>.</a:t>
          </a:r>
        </a:p>
      </dsp:txBody>
      <dsp:txXfrm>
        <a:off x="2911469" y="39484"/>
        <a:ext cx="2089344" cy="1578318"/>
      </dsp:txXfrm>
    </dsp:sp>
    <dsp:sp modelId="{4CCF4BDB-2999-4DEF-9287-3EE9FEF2A12E}">
      <dsp:nvSpPr>
        <dsp:cNvPr id="0" name=""/>
        <dsp:cNvSpPr/>
      </dsp:nvSpPr>
      <dsp:spPr>
        <a:xfrm>
          <a:off x="2873600" y="1617803"/>
          <a:ext cx="2165082" cy="694960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Multilingual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Support</a:t>
          </a:r>
        </a:p>
      </dsp:txBody>
      <dsp:txXfrm>
        <a:off x="2873600" y="1617803"/>
        <a:ext cx="1524705" cy="694960"/>
      </dsp:txXfrm>
    </dsp:sp>
    <dsp:sp modelId="{7D534840-0DB7-4FC3-B36A-FEAD8E8FA51C}">
      <dsp:nvSpPr>
        <dsp:cNvPr id="0" name=""/>
        <dsp:cNvSpPr/>
      </dsp:nvSpPr>
      <dsp:spPr>
        <a:xfrm>
          <a:off x="4459553" y="1728191"/>
          <a:ext cx="757778" cy="75777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2AB34-4DF0-4D06-8527-321C83DFE083}">
      <dsp:nvSpPr>
        <dsp:cNvPr id="0" name=""/>
        <dsp:cNvSpPr/>
      </dsp:nvSpPr>
      <dsp:spPr>
        <a:xfrm>
          <a:off x="5405066" y="1615"/>
          <a:ext cx="2165082" cy="161618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400" kern="1200" dirty="0"/>
            <a:t>   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 emergency button immediately notifies the nearest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HW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rural area Civil Hospital with the patient's real-time location.</a:t>
          </a:r>
          <a:endParaRPr lang="en-IN" sz="1400" kern="1200" dirty="0"/>
        </a:p>
      </dsp:txBody>
      <dsp:txXfrm>
        <a:off x="5442935" y="39484"/>
        <a:ext cx="2089344" cy="1578318"/>
      </dsp:txXfrm>
    </dsp:sp>
    <dsp:sp modelId="{66A37BE9-2B00-4C72-8438-760AB28B784B}">
      <dsp:nvSpPr>
        <dsp:cNvPr id="0" name=""/>
        <dsp:cNvSpPr/>
      </dsp:nvSpPr>
      <dsp:spPr>
        <a:xfrm>
          <a:off x="5405066" y="1617803"/>
          <a:ext cx="2165082" cy="694960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One-Tap SOS Alert </a:t>
          </a:r>
          <a:endParaRPr lang="en-IN" sz="1600" kern="1200" dirty="0">
            <a:solidFill>
              <a:srgbClr val="FFFF00"/>
            </a:solidFill>
          </a:endParaRPr>
        </a:p>
      </dsp:txBody>
      <dsp:txXfrm>
        <a:off x="5405066" y="1617803"/>
        <a:ext cx="1524705" cy="694960"/>
      </dsp:txXfrm>
    </dsp:sp>
    <dsp:sp modelId="{6928EF33-E16B-439A-A0DE-2145D336A061}">
      <dsp:nvSpPr>
        <dsp:cNvPr id="0" name=""/>
        <dsp:cNvSpPr/>
      </dsp:nvSpPr>
      <dsp:spPr>
        <a:xfrm>
          <a:off x="6991019" y="1728191"/>
          <a:ext cx="757778" cy="75777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06F2-9083-4A57-99FE-4CFE0F233EE3}">
      <dsp:nvSpPr>
        <dsp:cNvPr id="0" name=""/>
        <dsp:cNvSpPr/>
      </dsp:nvSpPr>
      <dsp:spPr>
        <a:xfrm>
          <a:off x="0" y="0"/>
          <a:ext cx="4335361" cy="629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Target Population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Serving </a:t>
          </a:r>
          <a:r>
            <a:rPr lang="en-US" sz="1400" b="1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173 Villages </a:t>
          </a:r>
          <a:endParaRPr lang="en-IN" sz="1400" kern="1200" dirty="0"/>
        </a:p>
      </dsp:txBody>
      <dsp:txXfrm>
        <a:off x="930050" y="0"/>
        <a:ext cx="3405310" cy="629787"/>
      </dsp:txXfrm>
    </dsp:sp>
    <dsp:sp modelId="{C2C5B58F-F6C0-4B43-8966-17826B8A5E3F}">
      <dsp:nvSpPr>
        <dsp:cNvPr id="0" name=""/>
        <dsp:cNvSpPr/>
      </dsp:nvSpPr>
      <dsp:spPr>
        <a:xfrm>
          <a:off x="67019" y="44893"/>
          <a:ext cx="719999" cy="539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2E775-8F49-4D35-AD4C-B2CDF3560D11}">
      <dsp:nvSpPr>
        <dsp:cNvPr id="0" name=""/>
        <dsp:cNvSpPr/>
      </dsp:nvSpPr>
      <dsp:spPr>
        <a:xfrm>
          <a:off x="0" y="692766"/>
          <a:ext cx="4335361" cy="629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Doctor Shortage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Only </a:t>
          </a:r>
          <a:r>
            <a:rPr lang="en-US" sz="1400" b="1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11 Doctors </a:t>
          </a: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for 23 sanctioned  posts at 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rural area</a:t>
          </a: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Civil Hospital </a:t>
          </a:r>
          <a:endParaRPr lang="en-IN" sz="1400" kern="1200" dirty="0"/>
        </a:p>
      </dsp:txBody>
      <dsp:txXfrm>
        <a:off x="930050" y="692766"/>
        <a:ext cx="3405310" cy="629787"/>
      </dsp:txXfrm>
    </dsp:sp>
    <dsp:sp modelId="{E504F910-FAE9-41FE-8E55-417C95629C6F}">
      <dsp:nvSpPr>
        <dsp:cNvPr id="0" name=""/>
        <dsp:cNvSpPr/>
      </dsp:nvSpPr>
      <dsp:spPr>
        <a:xfrm>
          <a:off x="67019" y="737659"/>
          <a:ext cx="719999" cy="539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781F71-54F0-4654-A73F-F2A6B206758E}">
      <dsp:nvSpPr>
        <dsp:cNvPr id="0" name=""/>
        <dsp:cNvSpPr/>
      </dsp:nvSpPr>
      <dsp:spPr>
        <a:xfrm>
          <a:off x="0" y="1385532"/>
          <a:ext cx="4335361" cy="629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Nurse Availability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Total Nurses in Nabha: 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Ranging between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76-94</a:t>
          </a:r>
          <a:endParaRPr lang="en-IN" sz="1400" kern="1200" dirty="0"/>
        </a:p>
      </dsp:txBody>
      <dsp:txXfrm>
        <a:off x="930050" y="1385532"/>
        <a:ext cx="3405310" cy="629787"/>
      </dsp:txXfrm>
    </dsp:sp>
    <dsp:sp modelId="{1C4F4E25-CFB0-4D95-A2C2-4FDB506B9A09}">
      <dsp:nvSpPr>
        <dsp:cNvPr id="0" name=""/>
        <dsp:cNvSpPr/>
      </dsp:nvSpPr>
      <dsp:spPr>
        <a:xfrm>
          <a:off x="67019" y="1430425"/>
          <a:ext cx="719999" cy="539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t="-2000" b="-2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B10135-AED4-4098-9477-ABEBDAB41704}">
      <dsp:nvSpPr>
        <dsp:cNvPr id="0" name=""/>
        <dsp:cNvSpPr/>
      </dsp:nvSpPr>
      <dsp:spPr>
        <a:xfrm>
          <a:off x="0" y="2078298"/>
          <a:ext cx="4335361" cy="629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Pharmacy Access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Total Pharmacies (Govt. + Private):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131</a:t>
          </a:r>
          <a:r>
            <a:rPr lang="en-US" sz="1400" b="1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IN" sz="1400" kern="1200" dirty="0"/>
        </a:p>
      </dsp:txBody>
      <dsp:txXfrm>
        <a:off x="930050" y="2078298"/>
        <a:ext cx="3405310" cy="629787"/>
      </dsp:txXfrm>
    </dsp:sp>
    <dsp:sp modelId="{0AE5FF93-FB1D-4BB7-9C3A-9CB71CE76BFC}">
      <dsp:nvSpPr>
        <dsp:cNvPr id="0" name=""/>
        <dsp:cNvSpPr/>
      </dsp:nvSpPr>
      <dsp:spPr>
        <a:xfrm>
          <a:off x="67019" y="2123191"/>
          <a:ext cx="719999" cy="539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t="-28000" b="-28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34A5F9-D184-414C-AF21-8D114D8F8C40}">
      <dsp:nvSpPr>
        <dsp:cNvPr id="0" name=""/>
        <dsp:cNvSpPr/>
      </dsp:nvSpPr>
      <dsp:spPr>
        <a:xfrm>
          <a:off x="0" y="2771064"/>
          <a:ext cx="4335361" cy="629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strike="noStrike" kern="1200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Connectivity Gap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Only </a:t>
          </a:r>
          <a:r>
            <a:rPr lang="en-US" sz="1400" b="1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31% </a:t>
          </a:r>
          <a:r>
            <a:rPr lang="en-US" sz="1400" b="0" i="0" u="none" strike="noStrike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of rural Punjab has internet access, It ensures SMS/offline features are essential. </a:t>
          </a:r>
          <a:endParaRPr lang="en-IN" sz="1400" kern="1200" dirty="0"/>
        </a:p>
      </dsp:txBody>
      <dsp:txXfrm>
        <a:off x="930050" y="2771064"/>
        <a:ext cx="3405310" cy="629787"/>
      </dsp:txXfrm>
    </dsp:sp>
    <dsp:sp modelId="{25D087D7-D233-4453-9AEA-E3946ED45E1E}">
      <dsp:nvSpPr>
        <dsp:cNvPr id="0" name=""/>
        <dsp:cNvSpPr/>
      </dsp:nvSpPr>
      <dsp:spPr>
        <a:xfrm>
          <a:off x="67019" y="2815958"/>
          <a:ext cx="719999" cy="539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t="-28000" b="-28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83229-600F-4A97-A23C-8CC2ADACE237}">
      <dsp:nvSpPr>
        <dsp:cNvPr id="0" name=""/>
        <dsp:cNvSpPr/>
      </dsp:nvSpPr>
      <dsp:spPr>
        <a:xfrm>
          <a:off x="237388" y="1578"/>
          <a:ext cx="1800007" cy="7211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u="none" kern="1200" dirty="0"/>
            <a:t>Real-World Scenario</a:t>
          </a:r>
          <a:endParaRPr lang="en-IN" sz="2000" u="none" kern="1200" dirty="0"/>
        </a:p>
      </dsp:txBody>
      <dsp:txXfrm>
        <a:off x="258509" y="22699"/>
        <a:ext cx="1757765" cy="678885"/>
      </dsp:txXfrm>
    </dsp:sp>
    <dsp:sp modelId="{FC9F5A29-FA0A-4544-8ECB-F5F1C8D50C48}">
      <dsp:nvSpPr>
        <dsp:cNvPr id="0" name=""/>
        <dsp:cNvSpPr/>
      </dsp:nvSpPr>
      <dsp:spPr>
        <a:xfrm>
          <a:off x="417388" y="722705"/>
          <a:ext cx="180000" cy="64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5762"/>
              </a:lnTo>
              <a:lnTo>
                <a:pt x="180000" y="6457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0E62D-7DFB-4DD5-968A-D2AB1BDB17DC}">
      <dsp:nvSpPr>
        <dsp:cNvPr id="0" name=""/>
        <dsp:cNvSpPr/>
      </dsp:nvSpPr>
      <dsp:spPr>
        <a:xfrm>
          <a:off x="597389" y="937959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 patient in a remote village near rural area has their blood pressure checked by a local ASHA worker. </a:t>
          </a:r>
          <a:endParaRPr lang="en-IN" sz="1300" kern="1200" dirty="0"/>
        </a:p>
      </dsp:txBody>
      <dsp:txXfrm>
        <a:off x="622607" y="963177"/>
        <a:ext cx="2437916" cy="810580"/>
      </dsp:txXfrm>
    </dsp:sp>
    <dsp:sp modelId="{0C355AC2-C55B-49AC-BC31-BEDCD9A3BEB6}">
      <dsp:nvSpPr>
        <dsp:cNvPr id="0" name=""/>
        <dsp:cNvSpPr/>
      </dsp:nvSpPr>
      <dsp:spPr>
        <a:xfrm>
          <a:off x="417388" y="722705"/>
          <a:ext cx="180000" cy="1722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2033"/>
              </a:lnTo>
              <a:lnTo>
                <a:pt x="180000" y="17220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22199-D941-473B-BA77-2F091F7EB2A4}">
      <dsp:nvSpPr>
        <dsp:cNvPr id="0" name=""/>
        <dsp:cNvSpPr/>
      </dsp:nvSpPr>
      <dsp:spPr>
        <a:xfrm>
          <a:off x="597389" y="2014230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637824"/>
              <a:satOff val="3843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worker sends an SMS with the high reading to our system using the patient's basic handset. </a:t>
          </a:r>
          <a:endParaRPr lang="en-IN" sz="1300" kern="1200" dirty="0"/>
        </a:p>
      </dsp:txBody>
      <dsp:txXfrm>
        <a:off x="622607" y="2039448"/>
        <a:ext cx="2437916" cy="810580"/>
      </dsp:txXfrm>
    </dsp:sp>
    <dsp:sp modelId="{F4F11FF4-6615-44FA-8EF2-A1D3287FEF95}">
      <dsp:nvSpPr>
        <dsp:cNvPr id="0" name=""/>
        <dsp:cNvSpPr/>
      </dsp:nvSpPr>
      <dsp:spPr>
        <a:xfrm>
          <a:off x="417388" y="722705"/>
          <a:ext cx="180000" cy="2798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8304"/>
              </a:lnTo>
              <a:lnTo>
                <a:pt x="180000" y="279830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96B91-0866-40AB-A5B0-D97B84A7E264}">
      <dsp:nvSpPr>
        <dsp:cNvPr id="0" name=""/>
        <dsp:cNvSpPr/>
      </dsp:nvSpPr>
      <dsp:spPr>
        <a:xfrm>
          <a:off x="597389" y="3090501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275649"/>
              <a:satOff val="7685"/>
              <a:lumOff val="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quickly identifies the risk and sends an alert back to the ASHA worker's phone. </a:t>
          </a:r>
          <a:endParaRPr lang="en-IN" sz="1300" kern="1200" dirty="0"/>
        </a:p>
      </dsp:txBody>
      <dsp:txXfrm>
        <a:off x="622607" y="3115719"/>
        <a:ext cx="2437916" cy="810580"/>
      </dsp:txXfrm>
    </dsp:sp>
    <dsp:sp modelId="{4C595E40-BBBD-44F0-987A-BFB86BA43E1B}">
      <dsp:nvSpPr>
        <dsp:cNvPr id="0" name=""/>
        <dsp:cNvSpPr/>
      </dsp:nvSpPr>
      <dsp:spPr>
        <a:xfrm>
          <a:off x="417388" y="722705"/>
          <a:ext cx="180000" cy="3874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4575"/>
              </a:lnTo>
              <a:lnTo>
                <a:pt x="180000" y="387457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1192D-AE12-449D-94EF-3161CB27EF38}">
      <dsp:nvSpPr>
        <dsp:cNvPr id="0" name=""/>
        <dsp:cNvSpPr/>
      </dsp:nvSpPr>
      <dsp:spPr>
        <a:xfrm>
          <a:off x="597389" y="4166772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913473"/>
              <a:satOff val="11528"/>
              <a:lumOff val="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worker access the patient's symptoms on the platform and schedules a priority appointment at the nearest government hospital.</a:t>
          </a:r>
          <a:endParaRPr lang="en-IN" sz="1300" kern="1200" dirty="0"/>
        </a:p>
      </dsp:txBody>
      <dsp:txXfrm>
        <a:off x="622607" y="4191990"/>
        <a:ext cx="2437916" cy="810580"/>
      </dsp:txXfrm>
    </dsp:sp>
    <dsp:sp modelId="{131DDEF5-C5F6-4F37-838E-0BAD6FEC0713}">
      <dsp:nvSpPr>
        <dsp:cNvPr id="0" name=""/>
        <dsp:cNvSpPr/>
      </dsp:nvSpPr>
      <dsp:spPr>
        <a:xfrm>
          <a:off x="3156248" y="1578"/>
          <a:ext cx="1800007" cy="719999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 dirty="0"/>
            <a:t>Impact &amp; Benefits</a:t>
          </a:r>
          <a:endParaRPr lang="en-IN" sz="2000" u="none" kern="1200" dirty="0"/>
        </a:p>
      </dsp:txBody>
      <dsp:txXfrm>
        <a:off x="3177336" y="22666"/>
        <a:ext cx="1757831" cy="677823"/>
      </dsp:txXfrm>
    </dsp:sp>
    <dsp:sp modelId="{DFA63187-DBBC-4BD7-8C5E-08D65829C9B1}">
      <dsp:nvSpPr>
        <dsp:cNvPr id="0" name=""/>
        <dsp:cNvSpPr/>
      </dsp:nvSpPr>
      <dsp:spPr>
        <a:xfrm>
          <a:off x="3336249" y="721577"/>
          <a:ext cx="180000" cy="64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5762"/>
              </a:lnTo>
              <a:lnTo>
                <a:pt x="180000" y="6457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56581-3F95-4DF3-8659-2F4BD57DB747}">
      <dsp:nvSpPr>
        <dsp:cNvPr id="0" name=""/>
        <dsp:cNvSpPr/>
      </dsp:nvSpPr>
      <dsp:spPr>
        <a:xfrm>
          <a:off x="3516250" y="936831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551297"/>
              <a:satOff val="15371"/>
              <a:lumOff val="1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platform provides essential observation for chronic care patients without needing any fast internet connection. </a:t>
          </a:r>
          <a:endParaRPr lang="en-IN" sz="1300" kern="1200" dirty="0"/>
        </a:p>
      </dsp:txBody>
      <dsp:txXfrm>
        <a:off x="3541468" y="962049"/>
        <a:ext cx="2437916" cy="810580"/>
      </dsp:txXfrm>
    </dsp:sp>
    <dsp:sp modelId="{63FB2F80-0FCD-4F86-897A-CBF2CC159F41}">
      <dsp:nvSpPr>
        <dsp:cNvPr id="0" name=""/>
        <dsp:cNvSpPr/>
      </dsp:nvSpPr>
      <dsp:spPr>
        <a:xfrm>
          <a:off x="3336249" y="721577"/>
          <a:ext cx="180000" cy="1722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2033"/>
              </a:lnTo>
              <a:lnTo>
                <a:pt x="180000" y="17220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6DD0D-2E93-4AF7-B643-69FA7540B14C}">
      <dsp:nvSpPr>
        <dsp:cNvPr id="0" name=""/>
        <dsp:cNvSpPr/>
      </dsp:nvSpPr>
      <dsp:spPr>
        <a:xfrm>
          <a:off x="3516250" y="2013102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189121"/>
              <a:satOff val="19214"/>
              <a:lumOff val="1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simplifies doctor consultations by delivering organized data before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 appointment starts. </a:t>
          </a:r>
          <a:endParaRPr lang="en-IN" sz="1300" kern="1200" dirty="0"/>
        </a:p>
      </dsp:txBody>
      <dsp:txXfrm>
        <a:off x="3541468" y="2038320"/>
        <a:ext cx="2437916" cy="810580"/>
      </dsp:txXfrm>
    </dsp:sp>
    <dsp:sp modelId="{8C7E8402-28B8-463B-905C-33541D260832}">
      <dsp:nvSpPr>
        <dsp:cNvPr id="0" name=""/>
        <dsp:cNvSpPr/>
      </dsp:nvSpPr>
      <dsp:spPr>
        <a:xfrm>
          <a:off x="3336249" y="721577"/>
          <a:ext cx="180000" cy="2798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8304"/>
              </a:lnTo>
              <a:lnTo>
                <a:pt x="180000" y="279830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91DD4-018E-4C51-9A4F-0C54C2C5B1DD}">
      <dsp:nvSpPr>
        <dsp:cNvPr id="0" name=""/>
        <dsp:cNvSpPr/>
      </dsp:nvSpPr>
      <dsp:spPr>
        <a:xfrm>
          <a:off x="3516250" y="3089373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826945"/>
              <a:satOff val="23056"/>
              <a:lumOff val="18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alert system enables quick action in high-risk situations to help prevent emergencies. </a:t>
          </a:r>
          <a:endParaRPr lang="en-IN" sz="1300" kern="1200" dirty="0"/>
        </a:p>
      </dsp:txBody>
      <dsp:txXfrm>
        <a:off x="3541468" y="3114591"/>
        <a:ext cx="2437916" cy="810580"/>
      </dsp:txXfrm>
    </dsp:sp>
    <dsp:sp modelId="{C30849FB-962F-4E5C-87D0-29B14102825C}">
      <dsp:nvSpPr>
        <dsp:cNvPr id="0" name=""/>
        <dsp:cNvSpPr/>
      </dsp:nvSpPr>
      <dsp:spPr>
        <a:xfrm>
          <a:off x="3336249" y="721577"/>
          <a:ext cx="180000" cy="3874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4575"/>
              </a:lnTo>
              <a:lnTo>
                <a:pt x="180000" y="387457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9E44B-D5D0-4484-80D1-1F31BFCA07D2}">
      <dsp:nvSpPr>
        <dsp:cNvPr id="0" name=""/>
        <dsp:cNvSpPr/>
      </dsp:nvSpPr>
      <dsp:spPr>
        <a:xfrm>
          <a:off x="3516250" y="4165645"/>
          <a:ext cx="2488352" cy="861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Ultimately, it connects rural patients directly to government healthcare services.</a:t>
          </a:r>
          <a:endParaRPr lang="en-IN" sz="1300" kern="1200" dirty="0"/>
        </a:p>
      </dsp:txBody>
      <dsp:txXfrm>
        <a:off x="3541468" y="4190863"/>
        <a:ext cx="2437916" cy="810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9C8C8-B2DF-4404-AF19-200267FA3A8F}">
      <dsp:nvSpPr>
        <dsp:cNvPr id="0" name=""/>
        <dsp:cNvSpPr/>
      </dsp:nvSpPr>
      <dsp:spPr>
        <a:xfrm rot="10800000">
          <a:off x="1516853" y="3568"/>
          <a:ext cx="5283072" cy="80893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7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C000"/>
              </a:solidFill>
            </a:rPr>
            <a:t>Social: </a:t>
          </a:r>
          <a:r>
            <a:rPr lang="en-US" sz="1400" b="0" kern="1200" dirty="0">
              <a:solidFill>
                <a:schemeClr val="bg1"/>
              </a:solidFill>
            </a:rPr>
            <a:t>Bridges healthcare gap by helping rural communities and providing access to timely medical advice</a:t>
          </a:r>
          <a:r>
            <a:rPr lang="en-US" sz="1400" b="0" kern="1200" dirty="0">
              <a:solidFill>
                <a:schemeClr val="tx1"/>
              </a:solidFill>
            </a:rPr>
            <a:t>.</a:t>
          </a:r>
          <a:r>
            <a:rPr lang="en-IN" sz="1400" kern="1200" dirty="0"/>
            <a:t>.</a:t>
          </a:r>
          <a:endParaRPr lang="en-IN" sz="1300" kern="1200" dirty="0"/>
        </a:p>
      </dsp:txBody>
      <dsp:txXfrm rot="10800000">
        <a:off x="1719086" y="3568"/>
        <a:ext cx="5080839" cy="808932"/>
      </dsp:txXfrm>
    </dsp:sp>
    <dsp:sp modelId="{F025ECA0-AB8B-4FA7-94C2-DE65769BAFDA}">
      <dsp:nvSpPr>
        <dsp:cNvPr id="0" name=""/>
        <dsp:cNvSpPr/>
      </dsp:nvSpPr>
      <dsp:spPr>
        <a:xfrm>
          <a:off x="1144543" y="35724"/>
          <a:ext cx="744619" cy="744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E968B-65C9-46EB-808B-70826FF02948}">
      <dsp:nvSpPr>
        <dsp:cNvPr id="0" name=""/>
        <dsp:cNvSpPr/>
      </dsp:nvSpPr>
      <dsp:spPr>
        <a:xfrm rot="10800000">
          <a:off x="1516853" y="942136"/>
          <a:ext cx="5283072" cy="860512"/>
        </a:xfrm>
        <a:prstGeom prst="homePlate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7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Economic: </a:t>
          </a:r>
          <a:r>
            <a:rPr lang="en-US" sz="1400" b="0" kern="1200" dirty="0">
              <a:solidFill>
                <a:schemeClr val="bg1"/>
              </a:solidFill>
            </a:rPr>
            <a:t>Minimizes travel cost and time away from work by providing remote consultation and updating system efficiency</a:t>
          </a:r>
          <a:r>
            <a:rPr lang="en-IN" sz="1400" kern="1200" dirty="0">
              <a:solidFill>
                <a:schemeClr val="bg1"/>
              </a:solidFill>
            </a:rPr>
            <a:t>.</a:t>
          </a:r>
          <a:endParaRPr lang="en-IN" sz="1300" kern="1200" dirty="0">
            <a:solidFill>
              <a:schemeClr val="bg1"/>
            </a:solidFill>
          </a:endParaRPr>
        </a:p>
      </dsp:txBody>
      <dsp:txXfrm rot="10800000">
        <a:off x="1731981" y="942136"/>
        <a:ext cx="5067944" cy="860512"/>
      </dsp:txXfrm>
    </dsp:sp>
    <dsp:sp modelId="{DAA14E14-4AF7-43E1-8BCE-C071E7E87670}">
      <dsp:nvSpPr>
        <dsp:cNvPr id="0" name=""/>
        <dsp:cNvSpPr/>
      </dsp:nvSpPr>
      <dsp:spPr>
        <a:xfrm>
          <a:off x="1144543" y="1000083"/>
          <a:ext cx="744619" cy="7446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6C92A-D068-4A82-9856-F54EC1FDCA49}">
      <dsp:nvSpPr>
        <dsp:cNvPr id="0" name=""/>
        <dsp:cNvSpPr/>
      </dsp:nvSpPr>
      <dsp:spPr>
        <a:xfrm rot="10800000">
          <a:off x="1516853" y="1965971"/>
          <a:ext cx="5283072" cy="904027"/>
        </a:xfrm>
        <a:prstGeom prst="homePlat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7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Healthcare: </a:t>
          </a:r>
          <a:r>
            <a:rPr lang="en-US" sz="1400" b="0" kern="1200" dirty="0">
              <a:solidFill>
                <a:schemeClr val="bg1"/>
              </a:solidFill>
            </a:rPr>
            <a:t>Improves early detection, follow-up, and medication adherence with real-time alerts, reminders, and organized consultations.</a:t>
          </a:r>
          <a:endParaRPr lang="en-IN" sz="1300" kern="1200" dirty="0">
            <a:solidFill>
              <a:schemeClr val="bg1"/>
            </a:solidFill>
          </a:endParaRPr>
        </a:p>
      </dsp:txBody>
      <dsp:txXfrm rot="10800000">
        <a:off x="1742860" y="1965971"/>
        <a:ext cx="5057065" cy="904027"/>
      </dsp:txXfrm>
    </dsp:sp>
    <dsp:sp modelId="{5D5AFEAC-DED1-40BA-AA40-C1C05CA67E64}">
      <dsp:nvSpPr>
        <dsp:cNvPr id="0" name=""/>
        <dsp:cNvSpPr/>
      </dsp:nvSpPr>
      <dsp:spPr>
        <a:xfrm>
          <a:off x="1144543" y="2045676"/>
          <a:ext cx="744619" cy="7446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B0E76-9BE6-431E-98D4-55E79ABD99EA}">
      <dsp:nvSpPr>
        <dsp:cNvPr id="0" name=""/>
        <dsp:cNvSpPr/>
      </dsp:nvSpPr>
      <dsp:spPr>
        <a:xfrm rot="10800000">
          <a:off x="1516853" y="3008057"/>
          <a:ext cx="5283072" cy="894295"/>
        </a:xfrm>
        <a:prstGeom prst="homePlate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7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Technological: </a:t>
          </a:r>
          <a:r>
            <a:rPr lang="en-US" sz="1400" b="0" i="0" kern="1200" dirty="0">
              <a:solidFill>
                <a:schemeClr val="bg1"/>
              </a:solidFill>
            </a:rPr>
            <a:t>Uses simple technology such as SMS, WhatsApp, and the web Toolkit to ensure reach and utilization. This ensures it is scalable for different regions</a:t>
          </a:r>
          <a:endParaRPr lang="en-IN" sz="1300" kern="1200" dirty="0">
            <a:solidFill>
              <a:schemeClr val="bg1"/>
            </a:solidFill>
          </a:endParaRPr>
        </a:p>
      </dsp:txBody>
      <dsp:txXfrm rot="10800000">
        <a:off x="1740427" y="3008057"/>
        <a:ext cx="5059498" cy="894295"/>
      </dsp:txXfrm>
    </dsp:sp>
    <dsp:sp modelId="{EFCFAF82-ADA9-4739-82A0-BACEE1585AFD}">
      <dsp:nvSpPr>
        <dsp:cNvPr id="0" name=""/>
        <dsp:cNvSpPr/>
      </dsp:nvSpPr>
      <dsp:spPr>
        <a:xfrm>
          <a:off x="1144543" y="3082895"/>
          <a:ext cx="744619" cy="7446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31147-FFA6-4EC8-98D0-46EAC9838E67}">
      <dsp:nvSpPr>
        <dsp:cNvPr id="0" name=""/>
        <dsp:cNvSpPr/>
      </dsp:nvSpPr>
      <dsp:spPr>
        <a:xfrm rot="10800000">
          <a:off x="1516853" y="4065676"/>
          <a:ext cx="5283072" cy="1026309"/>
        </a:xfrm>
        <a:prstGeom prst="homePlat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7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C000"/>
              </a:solidFill>
              <a:latin typeface="Calibri"/>
              <a:ea typeface="+mn-ea"/>
              <a:cs typeface="+mn-cs"/>
            </a:rPr>
            <a:t>Prediction Model: </a:t>
          </a:r>
          <a:r>
            <a:rPr lang="en-US" sz="1400" b="0" kern="1200" dirty="0">
              <a:solidFill>
                <a:schemeClr val="bg1"/>
              </a:solidFill>
            </a:rPr>
            <a:t>After implementation, we can predict the type of seasonal diseases throughout the year. Based on the data stored in the past, we can train the prediction module.</a:t>
          </a:r>
          <a:endParaRPr lang="en-IN" sz="1300" kern="1200" dirty="0">
            <a:solidFill>
              <a:schemeClr val="bg1"/>
            </a:solidFill>
          </a:endParaRPr>
        </a:p>
      </dsp:txBody>
      <dsp:txXfrm rot="10800000">
        <a:off x="1773430" y="4065676"/>
        <a:ext cx="5026495" cy="1026309"/>
      </dsp:txXfrm>
    </dsp:sp>
    <dsp:sp modelId="{F4683A51-49BE-4037-86A0-F15470AC9433}">
      <dsp:nvSpPr>
        <dsp:cNvPr id="0" name=""/>
        <dsp:cNvSpPr/>
      </dsp:nvSpPr>
      <dsp:spPr>
        <a:xfrm>
          <a:off x="1144543" y="4206520"/>
          <a:ext cx="744619" cy="74461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Relationship Id="rId1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4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51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6966" y="317585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94" y="1006913"/>
            <a:ext cx="8159571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Telemedicine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Access For Rural Healthcare 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Rural India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MedTech/ 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BioTech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  HealthTech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 Registered On Portal )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Getch();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-1" y="6425801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897742" y="57601"/>
            <a:ext cx="10396511" cy="807334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HealthGaurd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89061" y="82507"/>
            <a:ext cx="1417361" cy="52982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Getch();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2BC6E-8CAA-6630-9BBD-391E48B43FCF}"/>
              </a:ext>
            </a:extLst>
          </p:cNvPr>
          <p:cNvSpPr txBox="1"/>
          <p:nvPr/>
        </p:nvSpPr>
        <p:spPr>
          <a:xfrm>
            <a:off x="-26902" y="634004"/>
            <a:ext cx="2996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E4E991-E72A-90B5-EA2B-F33A2EE44B61}"/>
              </a:ext>
            </a:extLst>
          </p:cNvPr>
          <p:cNvGrpSpPr/>
          <p:nvPr/>
        </p:nvGrpSpPr>
        <p:grpSpPr>
          <a:xfrm>
            <a:off x="7960004" y="4440022"/>
            <a:ext cx="3656676" cy="1935549"/>
            <a:chOff x="93672" y="2628833"/>
            <a:chExt cx="4042573" cy="26675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158253-FA1E-4B04-5CC2-205E31E21C28}"/>
                </a:ext>
              </a:extLst>
            </p:cNvPr>
            <p:cNvGrpSpPr/>
            <p:nvPr/>
          </p:nvGrpSpPr>
          <p:grpSpPr>
            <a:xfrm>
              <a:off x="93672" y="2628833"/>
              <a:ext cx="4042573" cy="2667500"/>
              <a:chOff x="24399" y="2651924"/>
              <a:chExt cx="4042573" cy="2667500"/>
            </a:xfrm>
          </p:grpSpPr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F25E9AB4-17F0-3521-FC53-A2D29AFD0BE6}"/>
                  </a:ext>
                </a:extLst>
              </p:cNvPr>
              <p:cNvSpPr txBox="1"/>
              <p:nvPr/>
            </p:nvSpPr>
            <p:spPr>
              <a:xfrm>
                <a:off x="1121469" y="4712918"/>
                <a:ext cx="1418472" cy="60650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ea typeface="Calibri"/>
                    <a:cs typeface="Calibri"/>
                  </a:rPr>
                  <a:t>AI Report Generation</a:t>
                </a:r>
                <a:endParaRPr lang="en-US" sz="1400" b="1" dirty="0"/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D92A25BA-BF2F-BDC1-3759-C149416FB33A}"/>
                  </a:ext>
                </a:extLst>
              </p:cNvPr>
              <p:cNvSpPr txBox="1"/>
              <p:nvPr/>
            </p:nvSpPr>
            <p:spPr>
              <a:xfrm>
                <a:off x="584139" y="2651924"/>
                <a:ext cx="2068621" cy="523221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ea typeface="Calibri"/>
                    <a:cs typeface="Calibri"/>
                  </a:rPr>
                  <a:t>ML Model </a:t>
                </a:r>
              </a:p>
              <a:p>
                <a:r>
                  <a:rPr lang="en-US" sz="1400" b="1" dirty="0">
                    <a:ea typeface="Calibri"/>
                    <a:cs typeface="Calibri"/>
                  </a:rPr>
                  <a:t>Prediction</a:t>
                </a:r>
              </a:p>
            </p:txBody>
          </p:sp>
          <p:sp>
            <p:nvSpPr>
              <p:cNvPr id="40" name="TextBox 29">
                <a:extLst>
                  <a:ext uri="{FF2B5EF4-FFF2-40B4-BE49-F238E27FC236}">
                    <a16:creationId xmlns:a16="http://schemas.microsoft.com/office/drawing/2014/main" id="{61CFD0F5-5F5C-B24D-6380-3E0B2A421E0E}"/>
                  </a:ext>
                </a:extLst>
              </p:cNvPr>
              <p:cNvSpPr txBox="1"/>
              <p:nvPr/>
            </p:nvSpPr>
            <p:spPr>
              <a:xfrm>
                <a:off x="1747831" y="2663611"/>
                <a:ext cx="2319141" cy="7386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ea typeface="Calibri"/>
                    <a:cs typeface="Calibri"/>
                  </a:rPr>
                  <a:t>Provide Decision </a:t>
                </a:r>
                <a:endParaRPr lang="en-US" b="1" dirty="0">
                  <a:ea typeface="Calibri"/>
                  <a:cs typeface="Calibri"/>
                </a:endParaRPr>
              </a:p>
              <a:p>
                <a:r>
                  <a:rPr lang="en-US" sz="1400" b="1" dirty="0">
                    <a:ea typeface="Calibri"/>
                    <a:cs typeface="Calibri"/>
                  </a:rPr>
                  <a:t>Making</a:t>
                </a:r>
              </a:p>
            </p:txBody>
          </p:sp>
          <p:sp>
            <p:nvSpPr>
              <p:cNvPr id="41" name="TextBox 30">
                <a:extLst>
                  <a:ext uri="{FF2B5EF4-FFF2-40B4-BE49-F238E27FC236}">
                    <a16:creationId xmlns:a16="http://schemas.microsoft.com/office/drawing/2014/main" id="{B88FF0F3-0F63-25F2-3803-E19FC24BB568}"/>
                  </a:ext>
                </a:extLst>
              </p:cNvPr>
              <p:cNvSpPr txBox="1"/>
              <p:nvPr/>
            </p:nvSpPr>
            <p:spPr>
              <a:xfrm>
                <a:off x="2326578" y="3573701"/>
                <a:ext cx="1441406" cy="73866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ea typeface="Calibri"/>
                    <a:cs typeface="Calibri"/>
                  </a:rPr>
                  <a:t>Informed Treatment </a:t>
                </a:r>
                <a:endParaRPr lang="en-US" sz="1400" dirty="0">
                  <a:ea typeface="Calibri"/>
                  <a:cs typeface="Calibri"/>
                </a:endParaRPr>
              </a:p>
              <a:p>
                <a:r>
                  <a:rPr lang="en-US" sz="1400" b="1" dirty="0">
                    <a:ea typeface="Calibri"/>
                    <a:cs typeface="Calibri"/>
                  </a:rPr>
                  <a:t>Plan</a:t>
                </a:r>
                <a:endParaRPr lang="en-US" sz="1400" dirty="0"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42" name="TextBox 31">
                <a:extLst>
                  <a:ext uri="{FF2B5EF4-FFF2-40B4-BE49-F238E27FC236}">
                    <a16:creationId xmlns:a16="http://schemas.microsoft.com/office/drawing/2014/main" id="{7B10A1A3-8BD0-266A-1C80-A93C51105D8B}"/>
                  </a:ext>
                </a:extLst>
              </p:cNvPr>
              <p:cNvSpPr txBox="1"/>
              <p:nvPr/>
            </p:nvSpPr>
            <p:spPr>
              <a:xfrm>
                <a:off x="24399" y="3572135"/>
                <a:ext cx="1556228" cy="73866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>
                    <a:ea typeface="Calibri"/>
                    <a:cs typeface="Calibri"/>
                  </a:rPr>
                  <a:t>Patient </a:t>
                </a:r>
                <a:endParaRPr lang="en-US" sz="1400" dirty="0">
                  <a:ea typeface="Calibri"/>
                  <a:cs typeface="Calibri"/>
                </a:endParaRPr>
              </a:p>
              <a:p>
                <a:r>
                  <a:rPr lang="en-US" sz="1400" b="1" dirty="0">
                    <a:ea typeface="Calibri"/>
                    <a:cs typeface="Calibri"/>
                  </a:rPr>
                  <a:t>Data </a:t>
                </a:r>
                <a:endParaRPr lang="en-US" sz="1400" dirty="0">
                  <a:ea typeface="Calibri"/>
                  <a:cs typeface="Calibri"/>
                </a:endParaRPr>
              </a:p>
              <a:p>
                <a:r>
                  <a:rPr lang="en-US" sz="1400" b="1" dirty="0">
                    <a:ea typeface="Calibri"/>
                    <a:cs typeface="Calibri"/>
                  </a:rPr>
                  <a:t>Collection</a:t>
                </a:r>
                <a:endParaRPr lang="en-US" sz="1400" dirty="0">
                  <a:ea typeface="Calibri" panose="020F0502020204030204"/>
                  <a:cs typeface="Calibri" panose="020F0502020204030204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424AEF-6B59-FA4F-D855-137136AF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570" y="3249044"/>
              <a:ext cx="1428306" cy="1406374"/>
            </a:xfrm>
            <a:prstGeom prst="rect">
              <a:avLst/>
            </a:prstGeom>
          </p:spPr>
        </p:pic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826E0C-31A4-B2DC-9749-F4D40F544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70881"/>
              </p:ext>
            </p:extLst>
          </p:nvPr>
        </p:nvGraphicFramePr>
        <p:xfrm>
          <a:off x="-157312" y="1225204"/>
          <a:ext cx="8090933" cy="248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18477AA-C484-60FB-03A0-699384013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034742"/>
              </p:ext>
            </p:extLst>
          </p:nvPr>
        </p:nvGraphicFramePr>
        <p:xfrm>
          <a:off x="-199751" y="3869960"/>
          <a:ext cx="8090933" cy="248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04E10741-65BE-91D5-74B1-E21D67BBD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483552"/>
              </p:ext>
            </p:extLst>
          </p:nvPr>
        </p:nvGraphicFramePr>
        <p:xfrm>
          <a:off x="7758313" y="958337"/>
          <a:ext cx="4335361" cy="3403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Box 17416">
            <a:extLst>
              <a:ext uri="{FF2B5EF4-FFF2-40B4-BE49-F238E27FC236}">
                <a16:creationId xmlns:a16="http://schemas.microsoft.com/office/drawing/2014/main" id="{E077972F-DB7F-521D-9D79-F84893E5DA8C}"/>
              </a:ext>
            </a:extLst>
          </p:cNvPr>
          <p:cNvSpPr txBox="1"/>
          <p:nvPr/>
        </p:nvSpPr>
        <p:spPr>
          <a:xfrm>
            <a:off x="133477" y="1209457"/>
            <a:ext cx="1810057" cy="4997993"/>
          </a:xfrm>
          <a:custGeom>
            <a:avLst/>
            <a:gdLst>
              <a:gd name="csX0" fmla="*/ 0 w 1810057"/>
              <a:gd name="csY0" fmla="*/ 301682 h 4997993"/>
              <a:gd name="csX1" fmla="*/ 301682 w 1810057"/>
              <a:gd name="csY1" fmla="*/ 0 h 4997993"/>
              <a:gd name="csX2" fmla="*/ 929162 w 1810057"/>
              <a:gd name="csY2" fmla="*/ 0 h 4997993"/>
              <a:gd name="csX3" fmla="*/ 1508375 w 1810057"/>
              <a:gd name="csY3" fmla="*/ 0 h 4997993"/>
              <a:gd name="csX4" fmla="*/ 1810057 w 1810057"/>
              <a:gd name="csY4" fmla="*/ 301682 h 4997993"/>
              <a:gd name="csX5" fmla="*/ 1810057 w 1810057"/>
              <a:gd name="csY5" fmla="*/ 885540 h 4997993"/>
              <a:gd name="csX6" fmla="*/ 1810057 w 1810057"/>
              <a:gd name="csY6" fmla="*/ 1557290 h 4997993"/>
              <a:gd name="csX7" fmla="*/ 1810057 w 1810057"/>
              <a:gd name="csY7" fmla="*/ 2185094 h 4997993"/>
              <a:gd name="csX8" fmla="*/ 1810057 w 1810057"/>
              <a:gd name="csY8" fmla="*/ 2768952 h 4997993"/>
              <a:gd name="csX9" fmla="*/ 1810057 w 1810057"/>
              <a:gd name="csY9" fmla="*/ 3308864 h 4997993"/>
              <a:gd name="csX10" fmla="*/ 1810057 w 1810057"/>
              <a:gd name="csY10" fmla="*/ 3848775 h 4997993"/>
              <a:gd name="csX11" fmla="*/ 1810057 w 1810057"/>
              <a:gd name="csY11" fmla="*/ 4696311 h 4997993"/>
              <a:gd name="csX12" fmla="*/ 1508375 w 1810057"/>
              <a:gd name="csY12" fmla="*/ 4997993 h 4997993"/>
              <a:gd name="csX13" fmla="*/ 892962 w 1810057"/>
              <a:gd name="csY13" fmla="*/ 4997993 h 4997993"/>
              <a:gd name="csX14" fmla="*/ 301682 w 1810057"/>
              <a:gd name="csY14" fmla="*/ 4997993 h 4997993"/>
              <a:gd name="csX15" fmla="*/ 0 w 1810057"/>
              <a:gd name="csY15" fmla="*/ 4696311 h 4997993"/>
              <a:gd name="csX16" fmla="*/ 0 w 1810057"/>
              <a:gd name="csY16" fmla="*/ 4024561 h 4997993"/>
              <a:gd name="csX17" fmla="*/ 0 w 1810057"/>
              <a:gd name="csY17" fmla="*/ 3440703 h 4997993"/>
              <a:gd name="csX18" fmla="*/ 0 w 1810057"/>
              <a:gd name="csY18" fmla="*/ 2856845 h 4997993"/>
              <a:gd name="csX19" fmla="*/ 0 w 1810057"/>
              <a:gd name="csY19" fmla="*/ 2360880 h 4997993"/>
              <a:gd name="csX20" fmla="*/ 0 w 1810057"/>
              <a:gd name="csY20" fmla="*/ 1864914 h 4997993"/>
              <a:gd name="csX21" fmla="*/ 0 w 1810057"/>
              <a:gd name="csY21" fmla="*/ 1281056 h 4997993"/>
              <a:gd name="csX22" fmla="*/ 0 w 1810057"/>
              <a:gd name="csY22" fmla="*/ 301682 h 49979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1810057" h="4997993" fill="none" extrusionOk="0">
                <a:moveTo>
                  <a:pt x="0" y="301682"/>
                </a:moveTo>
                <a:cubicBezTo>
                  <a:pt x="-16690" y="106332"/>
                  <a:pt x="133465" y="18562"/>
                  <a:pt x="301682" y="0"/>
                </a:cubicBezTo>
                <a:cubicBezTo>
                  <a:pt x="543579" y="-21721"/>
                  <a:pt x="625840" y="8772"/>
                  <a:pt x="929162" y="0"/>
                </a:cubicBezTo>
                <a:cubicBezTo>
                  <a:pt x="1232484" y="-8772"/>
                  <a:pt x="1264641" y="-2440"/>
                  <a:pt x="1508375" y="0"/>
                </a:cubicBezTo>
                <a:cubicBezTo>
                  <a:pt x="1673548" y="-16842"/>
                  <a:pt x="1821425" y="149166"/>
                  <a:pt x="1810057" y="301682"/>
                </a:cubicBezTo>
                <a:cubicBezTo>
                  <a:pt x="1818957" y="423173"/>
                  <a:pt x="1831381" y="746681"/>
                  <a:pt x="1810057" y="885540"/>
                </a:cubicBezTo>
                <a:cubicBezTo>
                  <a:pt x="1788733" y="1024399"/>
                  <a:pt x="1804796" y="1398459"/>
                  <a:pt x="1810057" y="1557290"/>
                </a:cubicBezTo>
                <a:cubicBezTo>
                  <a:pt x="1815319" y="1716121"/>
                  <a:pt x="1780301" y="1961197"/>
                  <a:pt x="1810057" y="2185094"/>
                </a:cubicBezTo>
                <a:cubicBezTo>
                  <a:pt x="1839813" y="2408991"/>
                  <a:pt x="1836344" y="2592549"/>
                  <a:pt x="1810057" y="2768952"/>
                </a:cubicBezTo>
                <a:cubicBezTo>
                  <a:pt x="1783770" y="2945355"/>
                  <a:pt x="1830680" y="3173061"/>
                  <a:pt x="1810057" y="3308864"/>
                </a:cubicBezTo>
                <a:cubicBezTo>
                  <a:pt x="1789434" y="3444667"/>
                  <a:pt x="1837011" y="3649054"/>
                  <a:pt x="1810057" y="3848775"/>
                </a:cubicBezTo>
                <a:cubicBezTo>
                  <a:pt x="1783103" y="4048496"/>
                  <a:pt x="1847141" y="4320893"/>
                  <a:pt x="1810057" y="4696311"/>
                </a:cubicBezTo>
                <a:cubicBezTo>
                  <a:pt x="1815230" y="4864212"/>
                  <a:pt x="1669450" y="4964312"/>
                  <a:pt x="1508375" y="4997993"/>
                </a:cubicBezTo>
                <a:cubicBezTo>
                  <a:pt x="1271552" y="4997875"/>
                  <a:pt x="1114905" y="4972787"/>
                  <a:pt x="892962" y="4997993"/>
                </a:cubicBezTo>
                <a:cubicBezTo>
                  <a:pt x="671019" y="5023199"/>
                  <a:pt x="582539" y="5016663"/>
                  <a:pt x="301682" y="4997993"/>
                </a:cubicBezTo>
                <a:cubicBezTo>
                  <a:pt x="94436" y="5001633"/>
                  <a:pt x="32512" y="4884785"/>
                  <a:pt x="0" y="4696311"/>
                </a:cubicBezTo>
                <a:cubicBezTo>
                  <a:pt x="32896" y="4540808"/>
                  <a:pt x="19228" y="4188515"/>
                  <a:pt x="0" y="4024561"/>
                </a:cubicBezTo>
                <a:cubicBezTo>
                  <a:pt x="-19228" y="3860607"/>
                  <a:pt x="-22363" y="3565760"/>
                  <a:pt x="0" y="3440703"/>
                </a:cubicBezTo>
                <a:cubicBezTo>
                  <a:pt x="22363" y="3315646"/>
                  <a:pt x="5080" y="3011079"/>
                  <a:pt x="0" y="2856845"/>
                </a:cubicBezTo>
                <a:cubicBezTo>
                  <a:pt x="-5080" y="2702611"/>
                  <a:pt x="793" y="2584929"/>
                  <a:pt x="0" y="2360880"/>
                </a:cubicBezTo>
                <a:cubicBezTo>
                  <a:pt x="-793" y="2136832"/>
                  <a:pt x="-3151" y="2112669"/>
                  <a:pt x="0" y="1864914"/>
                </a:cubicBezTo>
                <a:cubicBezTo>
                  <a:pt x="3151" y="1617159"/>
                  <a:pt x="13370" y="1508033"/>
                  <a:pt x="0" y="1281056"/>
                </a:cubicBezTo>
                <a:cubicBezTo>
                  <a:pt x="-13370" y="1054079"/>
                  <a:pt x="-21992" y="646055"/>
                  <a:pt x="0" y="301682"/>
                </a:cubicBezTo>
                <a:close/>
              </a:path>
              <a:path w="1810057" h="4997993" stroke="0" extrusionOk="0">
                <a:moveTo>
                  <a:pt x="0" y="301682"/>
                </a:moveTo>
                <a:cubicBezTo>
                  <a:pt x="16777" y="114537"/>
                  <a:pt x="132533" y="-10774"/>
                  <a:pt x="301682" y="0"/>
                </a:cubicBezTo>
                <a:cubicBezTo>
                  <a:pt x="522014" y="-27827"/>
                  <a:pt x="603562" y="1050"/>
                  <a:pt x="880895" y="0"/>
                </a:cubicBezTo>
                <a:cubicBezTo>
                  <a:pt x="1158228" y="-1050"/>
                  <a:pt x="1315131" y="-29028"/>
                  <a:pt x="1508375" y="0"/>
                </a:cubicBezTo>
                <a:cubicBezTo>
                  <a:pt x="1669579" y="10141"/>
                  <a:pt x="1773761" y="154972"/>
                  <a:pt x="1810057" y="301682"/>
                </a:cubicBezTo>
                <a:cubicBezTo>
                  <a:pt x="1817634" y="600847"/>
                  <a:pt x="1838983" y="712258"/>
                  <a:pt x="1810057" y="929486"/>
                </a:cubicBezTo>
                <a:cubicBezTo>
                  <a:pt x="1781131" y="1146714"/>
                  <a:pt x="1822263" y="1339593"/>
                  <a:pt x="1810057" y="1557290"/>
                </a:cubicBezTo>
                <a:cubicBezTo>
                  <a:pt x="1797851" y="1774987"/>
                  <a:pt x="1828010" y="1842701"/>
                  <a:pt x="1810057" y="2053256"/>
                </a:cubicBezTo>
                <a:cubicBezTo>
                  <a:pt x="1792104" y="2263811"/>
                  <a:pt x="1776087" y="2432972"/>
                  <a:pt x="1810057" y="2768952"/>
                </a:cubicBezTo>
                <a:cubicBezTo>
                  <a:pt x="1844027" y="3104932"/>
                  <a:pt x="1834373" y="3262589"/>
                  <a:pt x="1810057" y="3396756"/>
                </a:cubicBezTo>
                <a:cubicBezTo>
                  <a:pt x="1785741" y="3530923"/>
                  <a:pt x="1825780" y="3842502"/>
                  <a:pt x="1810057" y="4112453"/>
                </a:cubicBezTo>
                <a:cubicBezTo>
                  <a:pt x="1794334" y="4382404"/>
                  <a:pt x="1834817" y="4414131"/>
                  <a:pt x="1810057" y="4696311"/>
                </a:cubicBezTo>
                <a:cubicBezTo>
                  <a:pt x="1795990" y="4825314"/>
                  <a:pt x="1679832" y="5004313"/>
                  <a:pt x="1508375" y="4997993"/>
                </a:cubicBezTo>
                <a:cubicBezTo>
                  <a:pt x="1299965" y="5014243"/>
                  <a:pt x="1150490" y="5023501"/>
                  <a:pt x="905029" y="4997993"/>
                </a:cubicBezTo>
                <a:cubicBezTo>
                  <a:pt x="659568" y="4972485"/>
                  <a:pt x="549120" y="4968385"/>
                  <a:pt x="301682" y="4997993"/>
                </a:cubicBezTo>
                <a:cubicBezTo>
                  <a:pt x="131804" y="5005769"/>
                  <a:pt x="-30218" y="4856607"/>
                  <a:pt x="0" y="4696311"/>
                </a:cubicBezTo>
                <a:cubicBezTo>
                  <a:pt x="-4128" y="4482828"/>
                  <a:pt x="1705" y="4311733"/>
                  <a:pt x="0" y="4024561"/>
                </a:cubicBezTo>
                <a:cubicBezTo>
                  <a:pt x="-1705" y="3737389"/>
                  <a:pt x="7173" y="3594427"/>
                  <a:pt x="0" y="3352810"/>
                </a:cubicBezTo>
                <a:cubicBezTo>
                  <a:pt x="-7173" y="3111193"/>
                  <a:pt x="8167" y="2910023"/>
                  <a:pt x="0" y="2681060"/>
                </a:cubicBezTo>
                <a:cubicBezTo>
                  <a:pt x="-8167" y="2452097"/>
                  <a:pt x="-30751" y="2208443"/>
                  <a:pt x="0" y="2053256"/>
                </a:cubicBezTo>
                <a:cubicBezTo>
                  <a:pt x="30751" y="1898069"/>
                  <a:pt x="-2494" y="1716393"/>
                  <a:pt x="0" y="1513344"/>
                </a:cubicBezTo>
                <a:cubicBezTo>
                  <a:pt x="2494" y="1310295"/>
                  <a:pt x="-5997" y="1104363"/>
                  <a:pt x="0" y="841594"/>
                </a:cubicBezTo>
                <a:cubicBezTo>
                  <a:pt x="5997" y="578825"/>
                  <a:pt x="-26631" y="447770"/>
                  <a:pt x="0" y="30168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3582694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29773" y="-341972"/>
            <a:ext cx="109728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2457" y="80571"/>
            <a:ext cx="1390872" cy="50323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Getch();</a:t>
            </a:r>
            <a:endParaRPr lang="en-IN" dirty="0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13038BF3-9D35-87B4-F997-D447A58B3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607" y="-2913710"/>
            <a:ext cx="44501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F28084-82CF-95E3-7459-CED76C55461A}"/>
              </a:ext>
            </a:extLst>
          </p:cNvPr>
          <p:cNvSpPr txBox="1"/>
          <p:nvPr/>
        </p:nvSpPr>
        <p:spPr>
          <a:xfrm>
            <a:off x="11113615" y="35513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5140F-D981-052E-214B-F94254EC95E9}"/>
              </a:ext>
            </a:extLst>
          </p:cNvPr>
          <p:cNvSpPr txBox="1">
            <a:spLocks/>
          </p:cNvSpPr>
          <p:nvPr/>
        </p:nvSpPr>
        <p:spPr bwMode="auto">
          <a:xfrm>
            <a:off x="5870665" y="480976"/>
            <a:ext cx="4168454" cy="45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HealthGuard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Flowchart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0AB00-1FDC-599B-239D-E153C727E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179" y="1301438"/>
            <a:ext cx="694803" cy="820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E6AE4B-AE3E-1867-E973-E174D485E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23" y="1842757"/>
            <a:ext cx="694802" cy="471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C968A-AD79-6CCF-BFA2-122A7783E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36" y="2400207"/>
            <a:ext cx="466988" cy="471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A672A-3EDB-E43C-2EF2-319B56334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75" y="3131085"/>
            <a:ext cx="555752" cy="5019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D4EF3C-2B52-FDD6-ABCF-9E9CCCA9E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68" y="4614319"/>
            <a:ext cx="598607" cy="3934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05BC69-9DB3-DC08-A0F3-506AC346B3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23" y="5279611"/>
            <a:ext cx="617489" cy="642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1A4323-1696-C308-AE5D-6ADD590E3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34" y="3783354"/>
            <a:ext cx="661152" cy="6477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D1FC5F-DCB4-C408-6AEE-53D76E6B9ECC}"/>
              </a:ext>
            </a:extLst>
          </p:cNvPr>
          <p:cNvGrpSpPr/>
          <p:nvPr/>
        </p:nvGrpSpPr>
        <p:grpSpPr>
          <a:xfrm>
            <a:off x="2133601" y="801028"/>
            <a:ext cx="9903658" cy="5515525"/>
            <a:chOff x="2492226" y="327170"/>
            <a:chExt cx="9432723" cy="59905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BE91CB-89D2-CE93-66B2-8E9B7474019E}"/>
                </a:ext>
              </a:extLst>
            </p:cNvPr>
            <p:cNvGrpSpPr/>
            <p:nvPr/>
          </p:nvGrpSpPr>
          <p:grpSpPr>
            <a:xfrm>
              <a:off x="5504577" y="4156042"/>
              <a:ext cx="2181137" cy="1412149"/>
              <a:chOff x="2668395" y="3062674"/>
              <a:chExt cx="2181137" cy="1412149"/>
            </a:xfrm>
          </p:grpSpPr>
          <p:sp>
            <p:nvSpPr>
              <p:cNvPr id="17412" name="Flowchart: Alternate Process 17411">
                <a:extLst>
                  <a:ext uri="{FF2B5EF4-FFF2-40B4-BE49-F238E27FC236}">
                    <a16:creationId xmlns:a16="http://schemas.microsoft.com/office/drawing/2014/main" id="{CF480C4B-C8FB-EB22-008A-00B733779461}"/>
                  </a:ext>
                </a:extLst>
              </p:cNvPr>
              <p:cNvSpPr/>
              <p:nvPr/>
            </p:nvSpPr>
            <p:spPr>
              <a:xfrm>
                <a:off x="3066872" y="3062674"/>
                <a:ext cx="1416342" cy="453005"/>
              </a:xfrm>
              <a:prstGeom prst="flowChartAlternateProcess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Send SMS</a:t>
                </a:r>
                <a:endParaRPr lang="en-IN" sz="1600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413" name="Flowchart: Alternate Process 17412">
                <a:extLst>
                  <a:ext uri="{FF2B5EF4-FFF2-40B4-BE49-F238E27FC236}">
                    <a16:creationId xmlns:a16="http://schemas.microsoft.com/office/drawing/2014/main" id="{F78C9F5F-659D-4E2D-0692-7A45F7AE703C}"/>
                  </a:ext>
                </a:extLst>
              </p:cNvPr>
              <p:cNvSpPr/>
              <p:nvPr/>
            </p:nvSpPr>
            <p:spPr>
              <a:xfrm>
                <a:off x="4052578" y="4021817"/>
                <a:ext cx="796954" cy="453005"/>
              </a:xfrm>
              <a:prstGeom prst="flowChartAlternate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H.W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14" name="Flowchart: Alternate Process 17413">
                <a:extLst>
                  <a:ext uri="{FF2B5EF4-FFF2-40B4-BE49-F238E27FC236}">
                    <a16:creationId xmlns:a16="http://schemas.microsoft.com/office/drawing/2014/main" id="{4382B17C-7E6F-80E1-6674-2E9F4FDBE1E7}"/>
                  </a:ext>
                </a:extLst>
              </p:cNvPr>
              <p:cNvSpPr/>
              <p:nvPr/>
            </p:nvSpPr>
            <p:spPr>
              <a:xfrm>
                <a:off x="2668395" y="4021818"/>
                <a:ext cx="874556" cy="453005"/>
              </a:xfrm>
              <a:prstGeom prst="flowChartAlternate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Patient</a:t>
                </a:r>
                <a:endParaRPr lang="en-IN" sz="1400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9128BC-1E4C-6933-D826-5B4B135DF45A}"/>
                </a:ext>
              </a:extLst>
            </p:cNvPr>
            <p:cNvGrpSpPr/>
            <p:nvPr/>
          </p:nvGrpSpPr>
          <p:grpSpPr>
            <a:xfrm>
              <a:off x="3188521" y="3054978"/>
              <a:ext cx="5317917" cy="462088"/>
              <a:chOff x="3188521" y="3054978"/>
              <a:chExt cx="5317917" cy="462088"/>
            </a:xfrm>
          </p:grpSpPr>
          <p:sp>
            <p:nvSpPr>
              <p:cNvPr id="17408" name="Flowchart: Alternate Process 17407">
                <a:extLst>
                  <a:ext uri="{FF2B5EF4-FFF2-40B4-BE49-F238E27FC236}">
                    <a16:creationId xmlns:a16="http://schemas.microsoft.com/office/drawing/2014/main" id="{D6DCC2A3-7B74-1E93-2456-A3D69BA0D775}"/>
                  </a:ext>
                </a:extLst>
              </p:cNvPr>
              <p:cNvSpPr/>
              <p:nvPr/>
            </p:nvSpPr>
            <p:spPr>
              <a:xfrm>
                <a:off x="7090096" y="3064061"/>
                <a:ext cx="1416342" cy="453005"/>
              </a:xfrm>
              <a:prstGeom prst="flowChartAlternateProcess">
                <a:avLst/>
              </a:prstGeom>
              <a:solidFill>
                <a:srgbClr val="A66ED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Prescription</a:t>
                </a:r>
                <a:endParaRPr lang="en-IN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410" name="Flowchart: Alternate Process 17409">
                <a:extLst>
                  <a:ext uri="{FF2B5EF4-FFF2-40B4-BE49-F238E27FC236}">
                    <a16:creationId xmlns:a16="http://schemas.microsoft.com/office/drawing/2014/main" id="{BB20E7C7-2624-1C64-BDC9-6B2C56EA5883}"/>
                  </a:ext>
                </a:extLst>
              </p:cNvPr>
              <p:cNvSpPr/>
              <p:nvPr/>
            </p:nvSpPr>
            <p:spPr>
              <a:xfrm>
                <a:off x="5155736" y="3054979"/>
                <a:ext cx="1416342" cy="453005"/>
              </a:xfrm>
              <a:prstGeom prst="flowChartAlternateProcess">
                <a:avLst/>
              </a:prstGeom>
              <a:solidFill>
                <a:srgbClr val="A66ED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Check availability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11" name="Flowchart: Alternate Process 17410">
                <a:extLst>
                  <a:ext uri="{FF2B5EF4-FFF2-40B4-BE49-F238E27FC236}">
                    <a16:creationId xmlns:a16="http://schemas.microsoft.com/office/drawing/2014/main" id="{EBE84EEB-E1A5-BB61-89BB-0BF4B53B3F79}"/>
                  </a:ext>
                </a:extLst>
              </p:cNvPr>
              <p:cNvSpPr/>
              <p:nvPr/>
            </p:nvSpPr>
            <p:spPr>
              <a:xfrm>
                <a:off x="3188521" y="3054978"/>
                <a:ext cx="1416342" cy="453005"/>
              </a:xfrm>
              <a:prstGeom prst="flowChartAlternateProcess">
                <a:avLst/>
              </a:prstGeom>
              <a:solidFill>
                <a:srgbClr val="9A6F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Suggest Pharmacy</a:t>
                </a:r>
                <a:endParaRPr lang="en-IN" sz="1600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DC7CDD-0B2E-C41B-0E2D-6743309018DB}"/>
                </a:ext>
              </a:extLst>
            </p:cNvPr>
            <p:cNvGrpSpPr/>
            <p:nvPr/>
          </p:nvGrpSpPr>
          <p:grpSpPr>
            <a:xfrm>
              <a:off x="2492226" y="327170"/>
              <a:ext cx="8707075" cy="1547767"/>
              <a:chOff x="511729" y="268447"/>
              <a:chExt cx="8707075" cy="1547767"/>
            </a:xfrm>
          </p:grpSpPr>
          <p:sp>
            <p:nvSpPr>
              <p:cNvPr id="53" name="Flowchart: Decision 52">
                <a:extLst>
                  <a:ext uri="{FF2B5EF4-FFF2-40B4-BE49-F238E27FC236}">
                    <a16:creationId xmlns:a16="http://schemas.microsoft.com/office/drawing/2014/main" id="{01AAF66B-350B-53AD-C85E-917485C221EB}"/>
                  </a:ext>
                </a:extLst>
              </p:cNvPr>
              <p:cNvSpPr/>
              <p:nvPr/>
            </p:nvSpPr>
            <p:spPr>
              <a:xfrm>
                <a:off x="511729" y="721452"/>
                <a:ext cx="1149292" cy="704676"/>
              </a:xfrm>
              <a:prstGeom prst="flowChartDecisi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sz="1050" dirty="0"/>
              </a:p>
            </p:txBody>
          </p:sp>
          <p:sp>
            <p:nvSpPr>
              <p:cNvPr id="54" name="Flowchart: Alternate Process 53">
                <a:extLst>
                  <a:ext uri="{FF2B5EF4-FFF2-40B4-BE49-F238E27FC236}">
                    <a16:creationId xmlns:a16="http://schemas.microsoft.com/office/drawing/2014/main" id="{DEC83A02-C6ED-84E8-9F01-EDAA4909C32E}"/>
                  </a:ext>
                </a:extLst>
              </p:cNvPr>
              <p:cNvSpPr/>
              <p:nvPr/>
            </p:nvSpPr>
            <p:spPr>
              <a:xfrm>
                <a:off x="1937857" y="268447"/>
                <a:ext cx="1862356" cy="453005"/>
              </a:xfrm>
              <a:prstGeom prst="flowChartAlternateProcess">
                <a:avLst/>
              </a:prstGeom>
              <a:solidFill>
                <a:srgbClr val="EB877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Website / login page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owchart: Alternate Process 54">
                <a:extLst>
                  <a:ext uri="{FF2B5EF4-FFF2-40B4-BE49-F238E27FC236}">
                    <a16:creationId xmlns:a16="http://schemas.microsoft.com/office/drawing/2014/main" id="{DCABC889-8E3B-699D-626E-A0D15BF70134}"/>
                  </a:ext>
                </a:extLst>
              </p:cNvPr>
              <p:cNvSpPr/>
              <p:nvPr/>
            </p:nvSpPr>
            <p:spPr>
              <a:xfrm>
                <a:off x="1937857" y="1363209"/>
                <a:ext cx="796954" cy="453005"/>
              </a:xfrm>
              <a:prstGeom prst="flowChartAlternateProcess">
                <a:avLst/>
              </a:prstGeom>
              <a:solidFill>
                <a:srgbClr val="EB877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H.W</a:t>
                </a:r>
                <a:r>
                  <a:rPr lang="en-US" b="1" dirty="0">
                    <a:solidFill>
                      <a:schemeClr val="tx1"/>
                    </a:solidFill>
                  </a:rPr>
                  <a:t>.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lowchart: Alternate Process 55">
                <a:extLst>
                  <a:ext uri="{FF2B5EF4-FFF2-40B4-BE49-F238E27FC236}">
                    <a16:creationId xmlns:a16="http://schemas.microsoft.com/office/drawing/2014/main" id="{653AC4CB-348C-CA70-D833-9537CC9AAA95}"/>
                  </a:ext>
                </a:extLst>
              </p:cNvPr>
              <p:cNvSpPr/>
              <p:nvPr/>
            </p:nvSpPr>
            <p:spPr>
              <a:xfrm>
                <a:off x="3011647" y="1363209"/>
                <a:ext cx="796954" cy="453005"/>
              </a:xfrm>
              <a:prstGeom prst="flowChartAlternateProcess">
                <a:avLst/>
              </a:prstGeom>
              <a:solidFill>
                <a:srgbClr val="EB877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login</a:t>
                </a:r>
                <a:endParaRPr lang="en-IN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57" name="Flowchart: Alternate Process 56">
                <a:extLst>
                  <a:ext uri="{FF2B5EF4-FFF2-40B4-BE49-F238E27FC236}">
                    <a16:creationId xmlns:a16="http://schemas.microsoft.com/office/drawing/2014/main" id="{F570F2FB-BED2-65D1-1D9B-F433CAF1D801}"/>
                  </a:ext>
                </a:extLst>
              </p:cNvPr>
              <p:cNvSpPr/>
              <p:nvPr/>
            </p:nvSpPr>
            <p:spPr>
              <a:xfrm>
                <a:off x="4179115" y="815827"/>
                <a:ext cx="1416342" cy="453005"/>
              </a:xfrm>
              <a:prstGeom prst="flowChartAlternate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Check Symptoms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lowchart: Alternate Process 57">
                <a:extLst>
                  <a:ext uri="{FF2B5EF4-FFF2-40B4-BE49-F238E27FC236}">
                    <a16:creationId xmlns:a16="http://schemas.microsoft.com/office/drawing/2014/main" id="{81D286C4-07B4-F6D7-BF20-869E27B96283}"/>
                  </a:ext>
                </a:extLst>
              </p:cNvPr>
              <p:cNvSpPr/>
              <p:nvPr/>
            </p:nvSpPr>
            <p:spPr>
              <a:xfrm>
                <a:off x="5990788" y="815827"/>
                <a:ext cx="1416342" cy="453005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Triage Report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lowchart: Alternate Process 58">
                <a:extLst>
                  <a:ext uri="{FF2B5EF4-FFF2-40B4-BE49-F238E27FC236}">
                    <a16:creationId xmlns:a16="http://schemas.microsoft.com/office/drawing/2014/main" id="{40ACF742-369C-CD47-B18A-94869ACE7230}"/>
                  </a:ext>
                </a:extLst>
              </p:cNvPr>
              <p:cNvSpPr/>
              <p:nvPr/>
            </p:nvSpPr>
            <p:spPr>
              <a:xfrm>
                <a:off x="7802462" y="815827"/>
                <a:ext cx="1416342" cy="453005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ML model Prediction</a:t>
                </a:r>
                <a:endParaRPr lang="en-IN" sz="1600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cxnSp>
            <p:nvCxnSpPr>
              <p:cNvPr id="60" name="Elbow Connector 34">
                <a:extLst>
                  <a:ext uri="{FF2B5EF4-FFF2-40B4-BE49-F238E27FC236}">
                    <a16:creationId xmlns:a16="http://schemas.microsoft.com/office/drawing/2014/main" id="{26CA42E8-F7E9-4EEC-E7A3-0191218D5839}"/>
                  </a:ext>
                </a:extLst>
              </p:cNvPr>
              <p:cNvCxnSpPr>
                <a:stCxn id="53" idx="0"/>
                <a:endCxn id="54" idx="1"/>
              </p:cNvCxnSpPr>
              <p:nvPr/>
            </p:nvCxnSpPr>
            <p:spPr>
              <a:xfrm rot="5400000" flipH="1" flipV="1">
                <a:off x="1398865" y="182460"/>
                <a:ext cx="226502" cy="8514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Elbow Connector 36">
                <a:extLst>
                  <a:ext uri="{FF2B5EF4-FFF2-40B4-BE49-F238E27FC236}">
                    <a16:creationId xmlns:a16="http://schemas.microsoft.com/office/drawing/2014/main" id="{AAB4AE24-A91F-436C-C752-2F4C7EC1B5F6}"/>
                  </a:ext>
                </a:extLst>
              </p:cNvPr>
              <p:cNvCxnSpPr>
                <a:stCxn id="53" idx="2"/>
                <a:endCxn id="55" idx="1"/>
              </p:cNvCxnSpPr>
              <p:nvPr/>
            </p:nvCxnSpPr>
            <p:spPr>
              <a:xfrm rot="16200000" flipH="1">
                <a:off x="1430324" y="1082179"/>
                <a:ext cx="163584" cy="8514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748B910-E008-9959-6A00-A213C36F8D2B}"/>
                  </a:ext>
                </a:extLst>
              </p:cNvPr>
              <p:cNvCxnSpPr>
                <a:stCxn id="55" idx="3"/>
                <a:endCxn id="56" idx="1"/>
              </p:cNvCxnSpPr>
              <p:nvPr/>
            </p:nvCxnSpPr>
            <p:spPr>
              <a:xfrm>
                <a:off x="2734811" y="1589712"/>
                <a:ext cx="2768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43">
                <a:extLst>
                  <a:ext uri="{FF2B5EF4-FFF2-40B4-BE49-F238E27FC236}">
                    <a16:creationId xmlns:a16="http://schemas.microsoft.com/office/drawing/2014/main" id="{789CBD85-1244-C65B-4E54-27BDF7BB2EB2}"/>
                  </a:ext>
                </a:extLst>
              </p:cNvPr>
              <p:cNvSpPr txBox="1"/>
              <p:nvPr/>
            </p:nvSpPr>
            <p:spPr>
              <a:xfrm>
                <a:off x="699087" y="890224"/>
                <a:ext cx="840296" cy="3419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Patient</a:t>
                </a:r>
                <a:endParaRPr lang="en-IN" b="1">
                  <a:ea typeface="Calibri"/>
                  <a:cs typeface="Calibr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B2DEB0-1B8A-766B-700D-D30A982C6581}"/>
                </a:ext>
              </a:extLst>
            </p:cNvPr>
            <p:cNvGrpSpPr/>
            <p:nvPr/>
          </p:nvGrpSpPr>
          <p:grpSpPr>
            <a:xfrm>
              <a:off x="9024457" y="1914424"/>
              <a:ext cx="2900492" cy="4038818"/>
              <a:chOff x="9037743" y="2442929"/>
              <a:chExt cx="2900492" cy="4038818"/>
            </a:xfrm>
          </p:grpSpPr>
          <p:sp>
            <p:nvSpPr>
              <p:cNvPr id="48" name="Flowchart: Decision 47">
                <a:extLst>
                  <a:ext uri="{FF2B5EF4-FFF2-40B4-BE49-F238E27FC236}">
                    <a16:creationId xmlns:a16="http://schemas.microsoft.com/office/drawing/2014/main" id="{1EB36C58-65FF-6B45-1E47-7BBD785BA1F1}"/>
                  </a:ext>
                </a:extLst>
              </p:cNvPr>
              <p:cNvSpPr/>
              <p:nvPr/>
            </p:nvSpPr>
            <p:spPr>
              <a:xfrm>
                <a:off x="9796245" y="2442929"/>
                <a:ext cx="1416342" cy="893433"/>
              </a:xfrm>
              <a:prstGeom prst="flowChartDecision">
                <a:avLst/>
              </a:prstGeom>
              <a:solidFill>
                <a:srgbClr val="A188B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AI Report</a:t>
                </a:r>
              </a:p>
            </p:txBody>
          </p:sp>
          <p:sp>
            <p:nvSpPr>
              <p:cNvPr id="49" name="Flowchart: Alternate Process 48">
                <a:extLst>
                  <a:ext uri="{FF2B5EF4-FFF2-40B4-BE49-F238E27FC236}">
                    <a16:creationId xmlns:a16="http://schemas.microsoft.com/office/drawing/2014/main" id="{254B0D8C-6246-4752-8A8A-05CCC1B965FB}"/>
                  </a:ext>
                </a:extLst>
              </p:cNvPr>
              <p:cNvSpPr/>
              <p:nvPr/>
            </p:nvSpPr>
            <p:spPr>
              <a:xfrm>
                <a:off x="10744898" y="4387048"/>
                <a:ext cx="1191237" cy="453005"/>
              </a:xfrm>
              <a:prstGeom prst="flowChartAlternateProcess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Home remedies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lowchart: Alternate Process 49">
                <a:extLst>
                  <a:ext uri="{FF2B5EF4-FFF2-40B4-BE49-F238E27FC236}">
                    <a16:creationId xmlns:a16="http://schemas.microsoft.com/office/drawing/2014/main" id="{A7125AA8-DE53-4ADA-4CA0-B979A26F503B}"/>
                  </a:ext>
                </a:extLst>
              </p:cNvPr>
              <p:cNvSpPr/>
              <p:nvPr/>
            </p:nvSpPr>
            <p:spPr>
              <a:xfrm>
                <a:off x="10746998" y="5209769"/>
                <a:ext cx="1191236" cy="453005"/>
              </a:xfrm>
              <a:prstGeom prst="flowChartAlternateProcess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Primary Care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lowchart: Alternate Process 50">
                <a:extLst>
                  <a:ext uri="{FF2B5EF4-FFF2-40B4-BE49-F238E27FC236}">
                    <a16:creationId xmlns:a16="http://schemas.microsoft.com/office/drawing/2014/main" id="{EAEA2506-74F2-335B-8437-45BF4D45E4B1}"/>
                  </a:ext>
                </a:extLst>
              </p:cNvPr>
              <p:cNvSpPr/>
              <p:nvPr/>
            </p:nvSpPr>
            <p:spPr>
              <a:xfrm>
                <a:off x="10746999" y="6028741"/>
                <a:ext cx="1191236" cy="453006"/>
              </a:xfrm>
              <a:prstGeom prst="flowChartAlternateProcess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b="1" dirty="0">
                    <a:solidFill>
                      <a:schemeClr val="tx1"/>
                    </a:solidFill>
                  </a:rPr>
                  <a:t>If still not feeling well</a:t>
                </a:r>
                <a:endParaRPr lang="en-IN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lowchart: Alternate Process 51">
                <a:extLst>
                  <a:ext uri="{FF2B5EF4-FFF2-40B4-BE49-F238E27FC236}">
                    <a16:creationId xmlns:a16="http://schemas.microsoft.com/office/drawing/2014/main" id="{2945FF08-C8A7-F4A3-7FBF-8CC187B50172}"/>
                  </a:ext>
                </a:extLst>
              </p:cNvPr>
              <p:cNvSpPr/>
              <p:nvPr/>
            </p:nvSpPr>
            <p:spPr>
              <a:xfrm>
                <a:off x="9037743" y="3591181"/>
                <a:ext cx="1191236" cy="453005"/>
              </a:xfrm>
              <a:prstGeom prst="flowChartAlternateProcess">
                <a:avLst/>
              </a:prstGeom>
              <a:solidFill>
                <a:srgbClr val="A66ED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Consultation with Doctor</a:t>
                </a:r>
                <a:endParaRPr lang="en-IN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32" name="Flowchart: Alternate Process 17431">
                <a:extLst>
                  <a:ext uri="{FF2B5EF4-FFF2-40B4-BE49-F238E27FC236}">
                    <a16:creationId xmlns:a16="http://schemas.microsoft.com/office/drawing/2014/main" id="{767435EC-EBC1-6ECB-FF16-5755A5B3305D}"/>
                  </a:ext>
                </a:extLst>
              </p:cNvPr>
              <p:cNvSpPr/>
              <p:nvPr/>
            </p:nvSpPr>
            <p:spPr>
              <a:xfrm>
                <a:off x="10746998" y="3605933"/>
                <a:ext cx="1191237" cy="453005"/>
              </a:xfrm>
              <a:prstGeom prst="flowChartAlternateProcess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HW Insights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F6DA7A30-7F43-7858-8839-DE242898416D}"/>
                </a:ext>
              </a:extLst>
            </p:cNvPr>
            <p:cNvSpPr/>
            <p:nvPr/>
          </p:nvSpPr>
          <p:spPr>
            <a:xfrm>
              <a:off x="8084192" y="4981643"/>
              <a:ext cx="2172747" cy="1336065"/>
            </a:xfrm>
            <a:prstGeom prst="flowChartAlternateProcess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AI automation will send regular reminders regarding medicine and clinic revisit.</a:t>
              </a:r>
              <a:endParaRPr lang="en-IN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51A243-AFB7-F2DD-DFF5-7D6813EF6BBB}"/>
                </a:ext>
              </a:extLst>
            </p:cNvPr>
            <p:cNvGrpSpPr/>
            <p:nvPr/>
          </p:nvGrpSpPr>
          <p:grpSpPr>
            <a:xfrm>
              <a:off x="3188521" y="4021818"/>
              <a:ext cx="1416342" cy="1909199"/>
              <a:chOff x="3188521" y="4021818"/>
              <a:chExt cx="1416342" cy="1909199"/>
            </a:xfrm>
          </p:grpSpPr>
          <p:sp>
            <p:nvSpPr>
              <p:cNvPr id="46" name="Flowchart: Alternate Process 45">
                <a:extLst>
                  <a:ext uri="{FF2B5EF4-FFF2-40B4-BE49-F238E27FC236}">
                    <a16:creationId xmlns:a16="http://schemas.microsoft.com/office/drawing/2014/main" id="{8B006A57-6699-A0C9-2859-C901C479036C}"/>
                  </a:ext>
                </a:extLst>
              </p:cNvPr>
              <p:cNvSpPr/>
              <p:nvPr/>
            </p:nvSpPr>
            <p:spPr>
              <a:xfrm>
                <a:off x="3188521" y="4021818"/>
                <a:ext cx="1416342" cy="453005"/>
              </a:xfrm>
              <a:prstGeom prst="flowChartAlternateProcess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Generate Final Report</a:t>
                </a:r>
                <a:endParaRPr lang="en-IN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Flowchart: Alternate Process 46">
                <a:extLst>
                  <a:ext uri="{FF2B5EF4-FFF2-40B4-BE49-F238E27FC236}">
                    <a16:creationId xmlns:a16="http://schemas.microsoft.com/office/drawing/2014/main" id="{D9460971-0F9E-6A01-A2B7-AE88EC98D9E5}"/>
                  </a:ext>
                </a:extLst>
              </p:cNvPr>
              <p:cNvSpPr/>
              <p:nvPr/>
            </p:nvSpPr>
            <p:spPr>
              <a:xfrm>
                <a:off x="3188521" y="4862117"/>
                <a:ext cx="1416342" cy="1068900"/>
              </a:xfrm>
              <a:prstGeom prst="flowChartAlternateProcess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Save report to database for medical history</a:t>
                </a:r>
                <a:endParaRPr lang="en-IN" sz="1600" dirty="0">
                  <a:solidFill>
                    <a:schemeClr val="tx1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</p:grpSp>
        <p:cxnSp>
          <p:nvCxnSpPr>
            <p:cNvPr id="21" name="Elbow Connector 58">
              <a:extLst>
                <a:ext uri="{FF2B5EF4-FFF2-40B4-BE49-F238E27FC236}">
                  <a16:creationId xmlns:a16="http://schemas.microsoft.com/office/drawing/2014/main" id="{083A49EB-FBE5-2E62-1C1D-83CB2B14CA5E}"/>
                </a:ext>
              </a:extLst>
            </p:cNvPr>
            <p:cNvCxnSpPr>
              <a:stCxn id="54" idx="3"/>
              <a:endCxn id="57" idx="0"/>
            </p:cNvCxnSpPr>
            <p:nvPr/>
          </p:nvCxnSpPr>
          <p:spPr>
            <a:xfrm>
              <a:off x="5780710" y="553673"/>
              <a:ext cx="1087073" cy="3208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60">
              <a:extLst>
                <a:ext uri="{FF2B5EF4-FFF2-40B4-BE49-F238E27FC236}">
                  <a16:creationId xmlns:a16="http://schemas.microsoft.com/office/drawing/2014/main" id="{72E980CC-C93A-A3B0-2D2A-538AE44B8C4F}"/>
                </a:ext>
              </a:extLst>
            </p:cNvPr>
            <p:cNvCxnSpPr>
              <a:stCxn id="56" idx="3"/>
              <a:endCxn id="57" idx="2"/>
            </p:cNvCxnSpPr>
            <p:nvPr/>
          </p:nvCxnSpPr>
          <p:spPr>
            <a:xfrm flipV="1">
              <a:off x="5789098" y="1327555"/>
              <a:ext cx="1078685" cy="3208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E6D9A1-A1C1-80A2-C75A-C83CECEE8CA2}"/>
                </a:ext>
              </a:extLst>
            </p:cNvPr>
            <p:cNvCxnSpPr>
              <a:stCxn id="57" idx="3"/>
              <a:endCxn id="58" idx="1"/>
            </p:cNvCxnSpPr>
            <p:nvPr/>
          </p:nvCxnSpPr>
          <p:spPr>
            <a:xfrm>
              <a:off x="7575954" y="1101053"/>
              <a:ext cx="395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85D6D0-8DBB-FBA0-5F93-0867F38213F6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9387627" y="1101053"/>
              <a:ext cx="395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E175B6-0DED-89CF-67A2-8B155795777A}"/>
                </a:ext>
              </a:extLst>
            </p:cNvPr>
            <p:cNvCxnSpPr>
              <a:stCxn id="59" idx="2"/>
              <a:endCxn id="48" idx="0"/>
            </p:cNvCxnSpPr>
            <p:nvPr/>
          </p:nvCxnSpPr>
          <p:spPr>
            <a:xfrm>
              <a:off x="10491130" y="1327555"/>
              <a:ext cx="0" cy="586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69">
              <a:extLst>
                <a:ext uri="{FF2B5EF4-FFF2-40B4-BE49-F238E27FC236}">
                  <a16:creationId xmlns:a16="http://schemas.microsoft.com/office/drawing/2014/main" id="{19E8A503-A909-D526-7FD7-C5514B9AC82C}"/>
                </a:ext>
              </a:extLst>
            </p:cNvPr>
            <p:cNvCxnSpPr>
              <a:stCxn id="48" idx="1"/>
              <a:endCxn id="52" idx="0"/>
            </p:cNvCxnSpPr>
            <p:nvPr/>
          </p:nvCxnSpPr>
          <p:spPr>
            <a:xfrm rot="10800000" flipV="1">
              <a:off x="9620075" y="2361140"/>
              <a:ext cx="162884" cy="7015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71">
              <a:extLst>
                <a:ext uri="{FF2B5EF4-FFF2-40B4-BE49-F238E27FC236}">
                  <a16:creationId xmlns:a16="http://schemas.microsoft.com/office/drawing/2014/main" id="{4635BA54-D2C6-82E9-9922-F6DFE81F5D78}"/>
                </a:ext>
              </a:extLst>
            </p:cNvPr>
            <p:cNvCxnSpPr>
              <a:cxnSpLocks/>
              <a:stCxn id="48" idx="3"/>
              <a:endCxn id="17432" idx="0"/>
            </p:cNvCxnSpPr>
            <p:nvPr/>
          </p:nvCxnSpPr>
          <p:spPr>
            <a:xfrm>
              <a:off x="11199301" y="2361140"/>
              <a:ext cx="130029" cy="7162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733F25A-8BA5-E4B2-80BB-A80286AA48A7}"/>
                </a:ext>
              </a:extLst>
            </p:cNvPr>
            <p:cNvCxnSpPr>
              <a:stCxn id="49" idx="2"/>
              <a:endCxn id="50" idx="0"/>
            </p:cNvCxnSpPr>
            <p:nvPr/>
          </p:nvCxnSpPr>
          <p:spPr>
            <a:xfrm>
              <a:off x="11327230" y="4311547"/>
              <a:ext cx="2100" cy="369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856DFB-1BA0-D964-8BD7-9BD9F859AB7C}"/>
                </a:ext>
              </a:extLst>
            </p:cNvPr>
            <p:cNvCxnSpPr>
              <a:stCxn id="50" idx="2"/>
              <a:endCxn id="51" idx="0"/>
            </p:cNvCxnSpPr>
            <p:nvPr/>
          </p:nvCxnSpPr>
          <p:spPr>
            <a:xfrm>
              <a:off x="11329331" y="5134267"/>
              <a:ext cx="1" cy="365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0CF4F9C-8B85-0697-CFC2-342F07C9EBD4}"/>
                </a:ext>
              </a:extLst>
            </p:cNvPr>
            <p:cNvCxnSpPr>
              <a:stCxn id="52" idx="1"/>
              <a:endCxn id="17408" idx="3"/>
            </p:cNvCxnSpPr>
            <p:nvPr/>
          </p:nvCxnSpPr>
          <p:spPr>
            <a:xfrm flipH="1">
              <a:off x="8506438" y="3289179"/>
              <a:ext cx="518019" cy="1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776F54B-AA60-FEC2-3F6A-DB2326EA654E}"/>
                </a:ext>
              </a:extLst>
            </p:cNvPr>
            <p:cNvCxnSpPr>
              <a:stCxn id="17408" idx="1"/>
              <a:endCxn id="17410" idx="3"/>
            </p:cNvCxnSpPr>
            <p:nvPr/>
          </p:nvCxnSpPr>
          <p:spPr>
            <a:xfrm flipH="1" flipV="1">
              <a:off x="6572078" y="3281482"/>
              <a:ext cx="518018" cy="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8A7FA8-9BF1-F9BC-B4D0-B1195FD0A9C6}"/>
                </a:ext>
              </a:extLst>
            </p:cNvPr>
            <p:cNvCxnSpPr>
              <a:stCxn id="17410" idx="1"/>
              <a:endCxn id="17411" idx="3"/>
            </p:cNvCxnSpPr>
            <p:nvPr/>
          </p:nvCxnSpPr>
          <p:spPr>
            <a:xfrm flipH="1" flipV="1">
              <a:off x="4604863" y="3281481"/>
              <a:ext cx="5508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86">
              <a:extLst>
                <a:ext uri="{FF2B5EF4-FFF2-40B4-BE49-F238E27FC236}">
                  <a16:creationId xmlns:a16="http://schemas.microsoft.com/office/drawing/2014/main" id="{1B7ABEB9-797A-E71F-E5B6-C6959576286B}"/>
                </a:ext>
              </a:extLst>
            </p:cNvPr>
            <p:cNvCxnSpPr>
              <a:stCxn id="17411" idx="2"/>
              <a:endCxn id="17412" idx="0"/>
            </p:cNvCxnSpPr>
            <p:nvPr/>
          </p:nvCxnSpPr>
          <p:spPr>
            <a:xfrm rot="16200000" flipH="1">
              <a:off x="4929929" y="2474745"/>
              <a:ext cx="648059" cy="2714533"/>
            </a:xfrm>
            <a:prstGeom prst="bentConnector3">
              <a:avLst>
                <a:gd name="adj1" fmla="val 383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CD1418-0DC6-DF69-0D70-FF4EA7218A9D}"/>
                </a:ext>
              </a:extLst>
            </p:cNvPr>
            <p:cNvCxnSpPr>
              <a:stCxn id="17411" idx="2"/>
              <a:endCxn id="46" idx="0"/>
            </p:cNvCxnSpPr>
            <p:nvPr/>
          </p:nvCxnSpPr>
          <p:spPr>
            <a:xfrm>
              <a:off x="3896692" y="3507983"/>
              <a:ext cx="0" cy="513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93">
              <a:extLst>
                <a:ext uri="{FF2B5EF4-FFF2-40B4-BE49-F238E27FC236}">
                  <a16:creationId xmlns:a16="http://schemas.microsoft.com/office/drawing/2014/main" id="{446C5F0A-C067-3882-CFED-2BCA107EF0E9}"/>
                </a:ext>
              </a:extLst>
            </p:cNvPr>
            <p:cNvCxnSpPr>
              <a:stCxn id="46" idx="3"/>
              <a:endCxn id="17412" idx="1"/>
            </p:cNvCxnSpPr>
            <p:nvPr/>
          </p:nvCxnSpPr>
          <p:spPr>
            <a:xfrm>
              <a:off x="4604863" y="4248321"/>
              <a:ext cx="1298191" cy="13422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62373D2-E180-3F34-789D-D5DFA1A821A8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3896692" y="4474823"/>
              <a:ext cx="0" cy="387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EBAA33-EC34-1A7D-DE36-4462D3E8F3B8}"/>
                </a:ext>
              </a:extLst>
            </p:cNvPr>
            <p:cNvCxnSpPr>
              <a:stCxn id="17412" idx="2"/>
              <a:endCxn id="17414" idx="0"/>
            </p:cNvCxnSpPr>
            <p:nvPr/>
          </p:nvCxnSpPr>
          <p:spPr>
            <a:xfrm flipH="1">
              <a:off x="5941855" y="4609047"/>
              <a:ext cx="669370" cy="506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401F461-B225-7AD4-6B5F-D0DC4B0E4709}"/>
                </a:ext>
              </a:extLst>
            </p:cNvPr>
            <p:cNvCxnSpPr>
              <a:stCxn id="17412" idx="2"/>
              <a:endCxn id="17413" idx="0"/>
            </p:cNvCxnSpPr>
            <p:nvPr/>
          </p:nvCxnSpPr>
          <p:spPr>
            <a:xfrm>
              <a:off x="6611225" y="4609047"/>
              <a:ext cx="676012" cy="50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CD3267A-A53A-C7A3-D147-816FB88861BA}"/>
                </a:ext>
              </a:extLst>
            </p:cNvPr>
            <p:cNvSpPr/>
            <p:nvPr/>
          </p:nvSpPr>
          <p:spPr>
            <a:xfrm>
              <a:off x="8725250" y="4151144"/>
              <a:ext cx="890630" cy="453005"/>
            </a:xfrm>
            <a:prstGeom prst="flowChartAlternateProcess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END</a:t>
              </a:r>
              <a:endParaRPr lang="en-IN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18500E-EEDA-6639-613E-64719038F490}"/>
                </a:ext>
              </a:extLst>
            </p:cNvPr>
            <p:cNvCxnSpPr>
              <a:stCxn id="17412" idx="3"/>
              <a:endCxn id="43" idx="1"/>
            </p:cNvCxnSpPr>
            <p:nvPr/>
          </p:nvCxnSpPr>
          <p:spPr>
            <a:xfrm flipV="1">
              <a:off x="7319396" y="4377647"/>
              <a:ext cx="1405854" cy="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441CCC5-4F6B-AA96-B5B3-8D9441EA7F0C}"/>
                </a:ext>
              </a:extLst>
            </p:cNvPr>
            <p:cNvCxnSpPr>
              <a:cxnSpLocks/>
              <a:stCxn id="43" idx="2"/>
              <a:endCxn id="18" idx="0"/>
            </p:cNvCxnSpPr>
            <p:nvPr/>
          </p:nvCxnSpPr>
          <p:spPr>
            <a:xfrm>
              <a:off x="9170566" y="4604148"/>
              <a:ext cx="0" cy="377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16" name="Picture 17415">
            <a:extLst>
              <a:ext uri="{FF2B5EF4-FFF2-40B4-BE49-F238E27FC236}">
                <a16:creationId xmlns:a16="http://schemas.microsoft.com/office/drawing/2014/main" id="{9E878F7D-6141-00FE-DC96-3A310599B6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8603" y="3057565"/>
            <a:ext cx="423795" cy="3572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418" name="Picture 17417">
            <a:extLst>
              <a:ext uri="{FF2B5EF4-FFF2-40B4-BE49-F238E27FC236}">
                <a16:creationId xmlns:a16="http://schemas.microsoft.com/office/drawing/2014/main" id="{025CA133-B3FC-6C20-CAD9-253FD91699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183" y="2066452"/>
            <a:ext cx="993900" cy="8793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20" name="Picture 17419">
            <a:extLst>
              <a:ext uri="{FF2B5EF4-FFF2-40B4-BE49-F238E27FC236}">
                <a16:creationId xmlns:a16="http://schemas.microsoft.com/office/drawing/2014/main" id="{DC0223F3-0DC1-C4D0-4F56-CC0C82C95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22" y="1383962"/>
            <a:ext cx="665529" cy="727910"/>
          </a:xfrm>
          <a:prstGeom prst="rect">
            <a:avLst/>
          </a:prstGeom>
        </p:spPr>
      </p:pic>
      <p:pic>
        <p:nvPicPr>
          <p:cNvPr id="17422" name="Picture 17421">
            <a:extLst>
              <a:ext uri="{FF2B5EF4-FFF2-40B4-BE49-F238E27FC236}">
                <a16:creationId xmlns:a16="http://schemas.microsoft.com/office/drawing/2014/main" id="{0D6E8201-1A35-B5F2-353F-032FFDD15A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46" y="3431591"/>
            <a:ext cx="723908" cy="91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24" name="Picture 17423">
            <a:extLst>
              <a:ext uri="{FF2B5EF4-FFF2-40B4-BE49-F238E27FC236}">
                <a16:creationId xmlns:a16="http://schemas.microsoft.com/office/drawing/2014/main" id="{9928AAE6-4086-FA3D-6FEC-8C5AC9693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822" y="4397983"/>
            <a:ext cx="639347" cy="659896"/>
          </a:xfrm>
          <a:prstGeom prst="rect">
            <a:avLst/>
          </a:prstGeom>
        </p:spPr>
      </p:pic>
      <p:cxnSp>
        <p:nvCxnSpPr>
          <p:cNvPr id="17439" name="Straight Arrow Connector 17438">
            <a:extLst>
              <a:ext uri="{FF2B5EF4-FFF2-40B4-BE49-F238E27FC236}">
                <a16:creationId xmlns:a16="http://schemas.microsoft.com/office/drawing/2014/main" id="{69F070BE-45E1-887E-3ABC-705647A00055}"/>
              </a:ext>
            </a:extLst>
          </p:cNvPr>
          <p:cNvCxnSpPr>
            <a:stCxn id="17432" idx="2"/>
            <a:endCxn id="49" idx="0"/>
          </p:cNvCxnSpPr>
          <p:nvPr/>
        </p:nvCxnSpPr>
        <p:spPr>
          <a:xfrm flipH="1">
            <a:off x="11409699" y="3750291"/>
            <a:ext cx="2205" cy="30209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415" name="TextBox 17414">
            <a:extLst>
              <a:ext uri="{FF2B5EF4-FFF2-40B4-BE49-F238E27FC236}">
                <a16:creationId xmlns:a16="http://schemas.microsoft.com/office/drawing/2014/main" id="{E8EC472B-C243-BA18-40E6-352FC946FFEE}"/>
              </a:ext>
            </a:extLst>
          </p:cNvPr>
          <p:cNvSpPr txBox="1"/>
          <p:nvPr/>
        </p:nvSpPr>
        <p:spPr>
          <a:xfrm>
            <a:off x="-64793" y="604917"/>
            <a:ext cx="2996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</p:txBody>
      </p:sp>
      <p:cxnSp>
        <p:nvCxnSpPr>
          <p:cNvPr id="17419" name="Connector: Elbow 17418">
            <a:extLst>
              <a:ext uri="{FF2B5EF4-FFF2-40B4-BE49-F238E27FC236}">
                <a16:creationId xmlns:a16="http://schemas.microsoft.com/office/drawing/2014/main" id="{96C423E6-D870-16AA-C8F0-3FA842E64B6E}"/>
              </a:ext>
            </a:extLst>
          </p:cNvPr>
          <p:cNvCxnSpPr>
            <a:stCxn id="51" idx="1"/>
            <a:endCxn id="52" idx="3"/>
          </p:cNvCxnSpPr>
          <p:nvPr/>
        </p:nvCxnSpPr>
        <p:spPr>
          <a:xfrm rot="10800000">
            <a:off x="10242668" y="3528168"/>
            <a:ext cx="543883" cy="2244277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82341" y="-136522"/>
            <a:ext cx="109728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</a:rPr>
              <a:t>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12955" y="165090"/>
            <a:ext cx="1361375" cy="69647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Getch();</a:t>
            </a:r>
          </a:p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79994-78CA-3E22-1147-51BDD7B0C003}"/>
              </a:ext>
            </a:extLst>
          </p:cNvPr>
          <p:cNvSpPr txBox="1"/>
          <p:nvPr/>
        </p:nvSpPr>
        <p:spPr>
          <a:xfrm>
            <a:off x="750948" y="3372668"/>
            <a:ext cx="3265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Leverage widely available resources making deployment possible in areas with limited network access resources</a:t>
            </a:r>
            <a:r>
              <a:rPr lang="en-US" sz="1400" dirty="0"/>
              <a:t>.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>
                <a:solidFill>
                  <a:srgbClr val="0070C0"/>
                </a:solidFill>
              </a:rPr>
              <a:t>Incorporate Aasha Health-Workers as an intermediaries increasing user adoption and practical workflow</a:t>
            </a:r>
            <a:r>
              <a:rPr lang="en-US" sz="1400" dirty="0"/>
              <a:t>.</a:t>
            </a:r>
          </a:p>
          <a:p>
            <a:pPr algn="just"/>
            <a:endParaRPr lang="en-US" sz="1400" dirty="0"/>
          </a:p>
          <a:p>
            <a:pPr algn="just"/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Modular Tech Stack allows scaling from stand alone to last deployment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3A6FE-DE29-43D7-FAF4-779EE78C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0" t="3004" r="7931" b="25695"/>
          <a:stretch>
            <a:fillRect/>
          </a:stretch>
        </p:blipFill>
        <p:spPr>
          <a:xfrm>
            <a:off x="323916" y="931368"/>
            <a:ext cx="3692499" cy="2243115"/>
          </a:xfrm>
          <a:prstGeom prst="rect">
            <a:avLst/>
          </a:prstGeom>
        </p:spPr>
      </p:pic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8B88EB46-7F45-020B-F7E5-4739836E330A}"/>
              </a:ext>
            </a:extLst>
          </p:cNvPr>
          <p:cNvSpPr/>
          <p:nvPr/>
        </p:nvSpPr>
        <p:spPr>
          <a:xfrm>
            <a:off x="329773" y="3072349"/>
            <a:ext cx="421175" cy="963636"/>
          </a:xfrm>
          <a:prstGeom prst="right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E5A0D455-9FC0-869E-45F2-D0E13CA7EDC4}"/>
              </a:ext>
            </a:extLst>
          </p:cNvPr>
          <p:cNvSpPr/>
          <p:nvPr/>
        </p:nvSpPr>
        <p:spPr>
          <a:xfrm>
            <a:off x="329773" y="4038158"/>
            <a:ext cx="421175" cy="1090292"/>
          </a:xfrm>
          <a:prstGeom prst="right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0EB96C34-CD3F-348B-84FA-B296F6C3D03C}"/>
              </a:ext>
            </a:extLst>
          </p:cNvPr>
          <p:cNvSpPr/>
          <p:nvPr/>
        </p:nvSpPr>
        <p:spPr>
          <a:xfrm>
            <a:off x="329772" y="5128450"/>
            <a:ext cx="421175" cy="900317"/>
          </a:xfrm>
          <a:prstGeom prst="right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9DDB51-E57F-E734-BED3-4160A324DED0}"/>
              </a:ext>
            </a:extLst>
          </p:cNvPr>
          <p:cNvSpPr/>
          <p:nvPr/>
        </p:nvSpPr>
        <p:spPr>
          <a:xfrm>
            <a:off x="4599840" y="1386031"/>
            <a:ext cx="2842912" cy="704449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AE8128-F733-EF4B-C928-FC1121E942AC}"/>
              </a:ext>
            </a:extLst>
          </p:cNvPr>
          <p:cNvSpPr/>
          <p:nvPr/>
        </p:nvSpPr>
        <p:spPr>
          <a:xfrm>
            <a:off x="8758660" y="1259391"/>
            <a:ext cx="2842911" cy="858180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OVERCOME CHALLENGES: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018C74-3F70-CCB3-AE8C-CF63F24E6A1A}"/>
              </a:ext>
            </a:extLst>
          </p:cNvPr>
          <p:cNvSpPr/>
          <p:nvPr/>
        </p:nvSpPr>
        <p:spPr>
          <a:xfrm>
            <a:off x="4466867" y="2220261"/>
            <a:ext cx="3108859" cy="99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</a:rPr>
              <a:t>   Poor Internet Connection:      	        </a:t>
            </a:r>
            <a:r>
              <a:rPr lang="en-US" sz="1400" dirty="0">
                <a:solidFill>
                  <a:schemeClr val="tx1"/>
                </a:solidFill>
              </a:rPr>
              <a:t>Despite growth consistent,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        constant speed internet remains a major obstacle.</a:t>
            </a:r>
          </a:p>
          <a:p>
            <a:pPr algn="r"/>
            <a:endParaRPr lang="en-US" sz="1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5BC3B9-AA6D-D7DB-58FC-68ED30554C5A}"/>
              </a:ext>
            </a:extLst>
          </p:cNvPr>
          <p:cNvSpPr/>
          <p:nvPr/>
        </p:nvSpPr>
        <p:spPr>
          <a:xfrm>
            <a:off x="4464313" y="3309924"/>
            <a:ext cx="3060351" cy="8103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</a:rPr>
              <a:t>Medicine Stock Management:       	</a:t>
            </a:r>
            <a:r>
              <a:rPr lang="en-US" sz="1400" dirty="0">
                <a:solidFill>
                  <a:schemeClr val="tx1"/>
                </a:solidFill>
              </a:rPr>
              <a:t>Take a track on real time 	data of pharmaceutical is very difficult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755F02D-2728-D56E-B3AC-2BE7A8785B99}"/>
              </a:ext>
            </a:extLst>
          </p:cNvPr>
          <p:cNvSpPr/>
          <p:nvPr/>
        </p:nvSpPr>
        <p:spPr>
          <a:xfrm>
            <a:off x="4499984" y="4260133"/>
            <a:ext cx="3073957" cy="8103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</a:rPr>
              <a:t>Digital Skill Awareness: </a:t>
            </a:r>
            <a:r>
              <a:rPr lang="en-US" sz="1400" dirty="0">
                <a:solidFill>
                  <a:schemeClr val="tx1"/>
                </a:solidFill>
              </a:rPr>
              <a:t>Low 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    	digital literacy in  some  patient  groups and even Health Workers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02BA612-A489-3785-B7E0-913937FEBD1C}"/>
              </a:ext>
            </a:extLst>
          </p:cNvPr>
          <p:cNvSpPr/>
          <p:nvPr/>
        </p:nvSpPr>
        <p:spPr>
          <a:xfrm>
            <a:off x="8737600" y="2254442"/>
            <a:ext cx="3060351" cy="89647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Prioritize SMS based architecture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for important task to 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ensure service relevancy</a:t>
            </a:r>
          </a:p>
          <a:p>
            <a:r>
              <a:rPr lang="en-US" sz="1400" dirty="0">
                <a:solidFill>
                  <a:schemeClr val="tx1"/>
                </a:solidFill>
              </a:rPr>
              <a:t> for the most affected areas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D46E40C-4440-46DC-4829-09C40DAFA568}"/>
              </a:ext>
            </a:extLst>
          </p:cNvPr>
          <p:cNvSpPr/>
          <p:nvPr/>
        </p:nvSpPr>
        <p:spPr>
          <a:xfrm>
            <a:off x="8758660" y="4239129"/>
            <a:ext cx="3055872" cy="8523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Continuous training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 for health workers to</a:t>
            </a:r>
          </a:p>
          <a:p>
            <a:r>
              <a:rPr lang="en-US" sz="1400" dirty="0">
                <a:solidFill>
                  <a:schemeClr val="tx1"/>
                </a:solidFill>
              </a:rPr>
              <a:t> boost accuracy and 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reduce mistakes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93A536-BD4E-31BB-60D2-F5404DBDBC30}"/>
              </a:ext>
            </a:extLst>
          </p:cNvPr>
          <p:cNvSpPr/>
          <p:nvPr/>
        </p:nvSpPr>
        <p:spPr>
          <a:xfrm>
            <a:off x="8758667" y="5274052"/>
            <a:ext cx="3055865" cy="8464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Implement data encryption, accesses control, and compliance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with health data regulations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80D8AF-4DD4-B266-06F9-26480DDA4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30" y="1514334"/>
            <a:ext cx="333422" cy="1905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821949-EC81-04E8-2552-23B8DBFF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59" y="2290791"/>
            <a:ext cx="514422" cy="4382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9B9E2B-E262-2C61-C286-DCA01FB3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475" y="3411019"/>
            <a:ext cx="504895" cy="5906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B52382D-61D9-D39A-99F2-439D68ED0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291" y="4381286"/>
            <a:ext cx="447737" cy="5334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A012D1-D290-A8FF-7384-D7C2C2123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9803" y="2469596"/>
            <a:ext cx="400106" cy="6096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3168CC-5E80-1149-34AC-7C153669E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3348" y="4375517"/>
            <a:ext cx="543001" cy="628738"/>
          </a:xfrm>
          <a:prstGeom prst="rect">
            <a:avLst/>
          </a:prstGeom>
        </p:spPr>
      </p:pic>
      <p:sp>
        <p:nvSpPr>
          <p:cNvPr id="43" name="Arrow: Left-Right-Up 42">
            <a:extLst>
              <a:ext uri="{FF2B5EF4-FFF2-40B4-BE49-F238E27FC236}">
                <a16:creationId xmlns:a16="http://schemas.microsoft.com/office/drawing/2014/main" id="{B945D0C9-CB8A-A3D7-0F0C-4E66F1317C7C}"/>
              </a:ext>
            </a:extLst>
          </p:cNvPr>
          <p:cNvSpPr/>
          <p:nvPr/>
        </p:nvSpPr>
        <p:spPr>
          <a:xfrm>
            <a:off x="7874724" y="1746393"/>
            <a:ext cx="584938" cy="694717"/>
          </a:xfrm>
          <a:prstGeom prst="leftRight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2DB98C-3DFB-40ED-1FAF-308B15E169AB}"/>
              </a:ext>
            </a:extLst>
          </p:cNvPr>
          <p:cNvCxnSpPr/>
          <p:nvPr/>
        </p:nvCxnSpPr>
        <p:spPr>
          <a:xfrm>
            <a:off x="8167193" y="2629429"/>
            <a:ext cx="0" cy="3420895"/>
          </a:xfrm>
          <a:prstGeom prst="line">
            <a:avLst/>
          </a:prstGeom>
          <a:ln w="571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4C540E-8ACC-D282-3ABE-C053A3FDDE95}"/>
              </a:ext>
            </a:extLst>
          </p:cNvPr>
          <p:cNvSpPr/>
          <p:nvPr/>
        </p:nvSpPr>
        <p:spPr>
          <a:xfrm>
            <a:off x="4514311" y="5197825"/>
            <a:ext cx="3108859" cy="99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   It is very complex to access healthcare with the more complex tech and complex features in existing solutions</a:t>
            </a:r>
            <a:r>
              <a:rPr lang="en-US" sz="1400" b="1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82D4E9-2288-1FF5-FC39-E170C3FFB308}"/>
              </a:ext>
            </a:extLst>
          </p:cNvPr>
          <p:cNvSpPr/>
          <p:nvPr/>
        </p:nvSpPr>
        <p:spPr>
          <a:xfrm>
            <a:off x="8742086" y="3249145"/>
            <a:ext cx="3055865" cy="8464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Implemented Pharmacy module to reflect real time stock updates of medicine across various pharmacies.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88CEF-6DE6-A519-667C-8DD2DD7C9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874" y="1561778"/>
            <a:ext cx="120984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185276"/>
            <a:ext cx="109728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IMPACTS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t>5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31971"/>
            <a:ext cx="1331876" cy="68181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Getch();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8C420AC-ADEA-A5D1-C637-3FC84272B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764792"/>
              </p:ext>
            </p:extLst>
          </p:nvPr>
        </p:nvGraphicFramePr>
        <p:xfrm>
          <a:off x="5885658" y="1190464"/>
          <a:ext cx="6241991" cy="502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35D385E-A59C-80DB-2BE0-BCCDE6811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974932"/>
              </p:ext>
            </p:extLst>
          </p:nvPr>
        </p:nvGraphicFramePr>
        <p:xfrm>
          <a:off x="-924238" y="1073739"/>
          <a:ext cx="7944470" cy="5390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phic 20" descr="Earth globe: Americas with solid fill">
            <a:extLst>
              <a:ext uri="{FF2B5EF4-FFF2-40B4-BE49-F238E27FC236}">
                <a16:creationId xmlns:a16="http://schemas.microsoft.com/office/drawing/2014/main" id="{5440C312-B3E9-F032-D6CA-12232B97B4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64825" y="1272452"/>
            <a:ext cx="468000" cy="468000"/>
          </a:xfrm>
          <a:prstGeom prst="rect">
            <a:avLst/>
          </a:prstGeom>
        </p:spPr>
      </p:pic>
      <p:pic>
        <p:nvPicPr>
          <p:cNvPr id="23" name="Graphic 22" descr="Bar graph with upward trend with solid fill">
            <a:extLst>
              <a:ext uri="{FF2B5EF4-FFF2-40B4-BE49-F238E27FC236}">
                <a16:creationId xmlns:a16="http://schemas.microsoft.com/office/drawing/2014/main" id="{26BD8CCB-E046-BA6A-F880-C8B1CA5BCE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6838" y="1341278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</a:rPr>
              <a:t>6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39605" y="151230"/>
            <a:ext cx="1322047" cy="50323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Getch();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4901A5-819A-AE4E-1F9A-49C831782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4" y="2191194"/>
            <a:ext cx="60152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hangingPunct="0"/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26C64-4F0B-BDE3-4960-6B79E14F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6258"/>
            <a:ext cx="2052725" cy="25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C4430-8DF0-ADE6-B117-922D184A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255" y="3736258"/>
            <a:ext cx="1916536" cy="25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7AD50-915D-B196-4CC0-4E5F40E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417" y="3713878"/>
            <a:ext cx="1987356" cy="2504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5C40C-6517-64D4-2FFA-DC7E0D4C6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5" y="1161415"/>
            <a:ext cx="5439534" cy="5020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E3AAD1-FAA7-BBD9-9B26-8A9B340A1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88" y="875206"/>
            <a:ext cx="615400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8957</TotalTime>
  <Words>818</Words>
  <Application>Microsoft Office PowerPoint</Application>
  <PresentationFormat>Widescreen</PresentationFormat>
  <Paragraphs>147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Times New Roman</vt:lpstr>
      <vt:lpstr>TradeGothic</vt:lpstr>
      <vt:lpstr>Wingdings</vt:lpstr>
      <vt:lpstr>Office Theme</vt:lpstr>
      <vt:lpstr>PowerPoint Presentation</vt:lpstr>
      <vt:lpstr>HealthGaurd</vt:lpstr>
      <vt:lpstr>TECHNICAL APPROACH</vt:lpstr>
      <vt:lpstr>FEASIBILITY AND VIABILITY</vt:lpstr>
      <vt:lpstr>IMPACTS AND BENEFITS</vt:lpstr>
      <vt:lpstr>RESEARCH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yogiraj shinde</cp:lastModifiedBy>
  <cp:revision>257</cp:revision>
  <dcterms:created xsi:type="dcterms:W3CDTF">2013-12-12T18:46:50Z</dcterms:created>
  <dcterms:modified xsi:type="dcterms:W3CDTF">2025-12-11T13:29:11Z</dcterms:modified>
  <cp:category/>
</cp:coreProperties>
</file>